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AU"/>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94674"/>
  </p:normalViewPr>
  <p:slideViewPr>
    <p:cSldViewPr>
      <p:cViewPr varScale="1">
        <p:scale>
          <a:sx n="124" d="100"/>
          <a:sy n="124" d="100"/>
        </p:scale>
        <p:origin x="15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7F208A1-9D2A-CC4F-8C16-30EC1635362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3795" name="Rectangle 3">
            <a:extLst>
              <a:ext uri="{FF2B5EF4-FFF2-40B4-BE49-F238E27FC236}">
                <a16:creationId xmlns:a16="http://schemas.microsoft.com/office/drawing/2014/main" id="{693FB754-C088-8241-BBAA-8408803BDDB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3796" name="Rectangle 4">
            <a:extLst>
              <a:ext uri="{FF2B5EF4-FFF2-40B4-BE49-F238E27FC236}">
                <a16:creationId xmlns:a16="http://schemas.microsoft.com/office/drawing/2014/main" id="{56C7D679-14DF-9E4C-99B8-850863CC0100}"/>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a:extLst>
              <a:ext uri="{FF2B5EF4-FFF2-40B4-BE49-F238E27FC236}">
                <a16:creationId xmlns:a16="http://schemas.microsoft.com/office/drawing/2014/main" id="{A6353FDD-2DDC-7340-8EDE-49006B7E4A8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8" name="Rectangle 6">
            <a:extLst>
              <a:ext uri="{FF2B5EF4-FFF2-40B4-BE49-F238E27FC236}">
                <a16:creationId xmlns:a16="http://schemas.microsoft.com/office/drawing/2014/main" id="{C1770EC7-B41B-8E46-A34B-1CC517C5638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3799" name="Rectangle 7">
            <a:extLst>
              <a:ext uri="{FF2B5EF4-FFF2-40B4-BE49-F238E27FC236}">
                <a16:creationId xmlns:a16="http://schemas.microsoft.com/office/drawing/2014/main" id="{23349B9D-A044-644F-9D4D-61C9AA09EC0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21067E5-DCF0-E141-9B6F-26D4C03BC76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4541-7DEC-D742-B685-9C05BF8ABFC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2A6063-ACBA-344E-B7D2-DB7AC27C2BD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FB6505B1-21A0-924C-A019-B1139D67B6E5}"/>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98977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6E73-9481-954A-A6A0-15533A3F53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B85274-7512-CC49-9155-3319701DE3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A250323-635E-F44B-BBFB-77BB27D7FABB}"/>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358675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86062-AFF1-AE44-93B3-608E05C3A4F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F9DDBC-086B-4847-B839-7B5C399FC2A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60065EF-F377-004E-B569-C02CF32DFF4B}"/>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299462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6CF0-C8A4-5543-8637-926BE6274DBB}"/>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2D97FA0-E1B7-8140-A9A2-0477675357B7}"/>
              </a:ext>
            </a:extLst>
          </p:cNvPr>
          <p:cNvSpPr>
            <a:spLocks noGrp="1"/>
          </p:cNvSpPr>
          <p:nvPr>
            <p:ph sz="quarter" idx="1"/>
          </p:nvPr>
        </p:nvSpPr>
        <p:spPr>
          <a:xfrm>
            <a:off x="457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B5188-3A50-D347-95EF-94D70320FADB}"/>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129DC0-1F18-0740-804F-3E8CCD9D1AFD}"/>
              </a:ext>
            </a:extLst>
          </p:cNvPr>
          <p:cNvSpPr>
            <a:spLocks noGrp="1"/>
          </p:cNvSpPr>
          <p:nvPr>
            <p:ph type="body" sz="half" idx="3"/>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322467D-11E5-F243-846D-B567C7662373}"/>
              </a:ext>
            </a:extLst>
          </p:cNvPr>
          <p:cNvSpPr>
            <a:spLocks noGrp="1"/>
          </p:cNvSpPr>
          <p:nvPr>
            <p:ph type="ftr" sz="quarter" idx="10"/>
          </p:nvPr>
        </p:nvSpPr>
        <p:spPr>
          <a:xfrm>
            <a:off x="539750" y="6453188"/>
            <a:ext cx="8135938" cy="260350"/>
          </a:xfrm>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79835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FBE0-21DF-3048-B39C-FCABDBF5BAA7}"/>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77AF1E0-B837-2042-8F28-D82CE9A4D41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B4CFE-0D2F-6A4A-93CB-CC4F4EC541F3}"/>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D45C920-15D4-484E-AFF5-A0D5A263B7C5}"/>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26102B4-DD70-CD43-B1E0-3E86BE4D2454}"/>
              </a:ext>
            </a:extLst>
          </p:cNvPr>
          <p:cNvSpPr>
            <a:spLocks noGrp="1"/>
          </p:cNvSpPr>
          <p:nvPr>
            <p:ph type="ftr" sz="quarter" idx="10"/>
          </p:nvPr>
        </p:nvSpPr>
        <p:spPr>
          <a:xfrm>
            <a:off x="539750" y="6453188"/>
            <a:ext cx="8135938" cy="260350"/>
          </a:xfrm>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56749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C429-EB39-E143-B60D-810FA86A1CB0}"/>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1304488-F6F6-D54F-A690-438FBFD2E9FC}"/>
              </a:ext>
            </a:extLst>
          </p:cNvPr>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1C4DD-89C7-324E-8F87-18A2F8D0698F}"/>
              </a:ext>
            </a:extLst>
          </p:cNvPr>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5E300E-D30A-054F-A1DC-AEA7E8B79C77}"/>
              </a:ext>
            </a:extLst>
          </p:cNvPr>
          <p:cNvSpPr>
            <a:spLocks noGrp="1"/>
          </p:cNvSpPr>
          <p:nvPr>
            <p:ph type="ftr" sz="quarter" idx="10"/>
          </p:nvPr>
        </p:nvSpPr>
        <p:spPr>
          <a:xfrm>
            <a:off x="539750" y="6453188"/>
            <a:ext cx="8135938" cy="260350"/>
          </a:xfrm>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217536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08D7-6303-C041-A112-E19FE93BB5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F325E-F6A1-0C49-9A3E-C346B48A37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C1EBA7A-8813-424C-9ADD-53B6E7BC12BF}"/>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32467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0CCB-9BE6-984A-A7BE-5299FC18F25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513DB-325B-824A-82E9-EFC1997B0A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a:extLst>
              <a:ext uri="{FF2B5EF4-FFF2-40B4-BE49-F238E27FC236}">
                <a16:creationId xmlns:a16="http://schemas.microsoft.com/office/drawing/2014/main" id="{64F2A88A-636E-9D4A-8901-31347E595D4B}"/>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18146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628C-2DAF-8A44-96A9-5AE5C2554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8F0B2-7145-A94F-AB31-B2FA7E7499B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1F44FF-355A-6C4D-AD0F-8F96A3886D0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35AF0D-F6D9-5143-B626-1BB26C291205}"/>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403452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02B0-3F5F-8346-A5A2-1B25A643109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2C5DF-999E-9C4B-B262-F3BED9778E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CBAEF2-264E-244F-9854-6FF0C2AAF54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C2E2A-3175-D645-AED8-6809085E42D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78A9BE-6BF3-A24C-9854-CE779D69082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570D20B-D7BD-634F-8CF6-D789D03B88E6}"/>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245338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2C33-D2D8-2143-86AF-2BAABF26581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2B34652-8498-6748-909E-A1F002650B69}"/>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104839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D3549E-AD9D-D348-8BCA-A8624FB8B016}"/>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154409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4EE4-E953-0647-9F9E-DCBD4E79101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22389C-D032-B64A-B1BF-AE44958F57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9C9092-C6CF-BF47-B535-DB4CB1970F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B9288B4-9B82-3247-9BDC-21D6E555D911}"/>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362828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2088-F24D-1744-89BD-AEA933035F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F62AB-33A8-2D44-B9FC-A028AB3C57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5F1078-A055-DF4F-82C0-514FB5D2FE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69121E49-9F77-7146-9F3B-4A1D01DC5813}"/>
              </a:ext>
            </a:extLst>
          </p:cNvPr>
          <p:cNvSpPr>
            <a:spLocks noGrp="1"/>
          </p:cNvSpPr>
          <p:nvPr>
            <p:ph type="ftr" sz="quarter" idx="10"/>
          </p:nvPr>
        </p:nvSpPr>
        <p:spPr/>
        <p:txBody>
          <a:bodyPr/>
          <a:lstStyle>
            <a:lvl1pPr>
              <a:defRPr/>
            </a:lvl1pPr>
          </a:lstStyle>
          <a:p>
            <a:r>
              <a:rPr lang="en-AU" altLang="en-US"/>
              <a:t>United through the Games - Integrated units © State of Victoria, 2005</a:t>
            </a:r>
          </a:p>
        </p:txBody>
      </p:sp>
    </p:spTree>
    <p:extLst>
      <p:ext uri="{BB962C8B-B14F-4D97-AF65-F5344CB8AC3E}">
        <p14:creationId xmlns:p14="http://schemas.microsoft.com/office/powerpoint/2010/main" val="266002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4C1EF4"/>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FEDC36-926F-5E44-BF6B-5BE59F52E00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8E36F058-58D5-F64D-86D3-797E11297CA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9" name="Rectangle 5">
            <a:extLst>
              <a:ext uri="{FF2B5EF4-FFF2-40B4-BE49-F238E27FC236}">
                <a16:creationId xmlns:a16="http://schemas.microsoft.com/office/drawing/2014/main" id="{31457B6B-1A89-324B-A862-5570092E5903}"/>
              </a:ext>
            </a:extLst>
          </p:cNvPr>
          <p:cNvSpPr>
            <a:spLocks noGrp="1" noChangeArrowheads="1"/>
          </p:cNvSpPr>
          <p:nvPr>
            <p:ph type="ftr" sz="quarter" idx="3"/>
          </p:nvPr>
        </p:nvSpPr>
        <p:spPr bwMode="auto">
          <a:xfrm>
            <a:off x="539750" y="6453188"/>
            <a:ext cx="81359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AU" altLang="en-US"/>
              <a:t>United through the Games - Integrated units © State of Victoria, 2005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hyperlink" Target="file:///E:/hockey/gallery03.htm" TargetMode="Externa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4.bin"/><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0539C8F-53CB-4642-99A0-812C28828A6E}"/>
              </a:ext>
            </a:extLst>
          </p:cNvPr>
          <p:cNvSpPr>
            <a:spLocks noGrp="1" noChangeArrowheads="1"/>
          </p:cNvSpPr>
          <p:nvPr>
            <p:ph type="ctrTitle"/>
          </p:nvPr>
        </p:nvSpPr>
        <p:spPr>
          <a:xfrm>
            <a:off x="611188" y="2781300"/>
            <a:ext cx="7772400" cy="1727200"/>
          </a:xfrm>
        </p:spPr>
        <p:txBody>
          <a:bodyPr anchor="ctr"/>
          <a:lstStyle/>
          <a:p>
            <a:r>
              <a:rPr lang="en-AU" altLang="en-US" sz="4800" b="1"/>
              <a:t>Then and Now</a:t>
            </a:r>
          </a:p>
        </p:txBody>
      </p:sp>
      <p:sp>
        <p:nvSpPr>
          <p:cNvPr id="2051" name="Rectangle 3">
            <a:extLst>
              <a:ext uri="{FF2B5EF4-FFF2-40B4-BE49-F238E27FC236}">
                <a16:creationId xmlns:a16="http://schemas.microsoft.com/office/drawing/2014/main" id="{86BE1956-9066-FD46-80AA-D4B8FC503291}"/>
              </a:ext>
            </a:extLst>
          </p:cNvPr>
          <p:cNvSpPr>
            <a:spLocks noGrp="1" noChangeArrowheads="1"/>
          </p:cNvSpPr>
          <p:nvPr>
            <p:ph type="subTitle" idx="1"/>
          </p:nvPr>
        </p:nvSpPr>
        <p:spPr>
          <a:xfrm>
            <a:off x="1476375" y="4508500"/>
            <a:ext cx="6400800" cy="817563"/>
          </a:xfrm>
        </p:spPr>
        <p:txBody>
          <a:bodyPr/>
          <a:lstStyle/>
          <a:p>
            <a:r>
              <a:rPr lang="en-AU" altLang="en-US" sz="2800"/>
              <a:t>1956 Melbourne Olympics compared to today</a:t>
            </a:r>
          </a:p>
        </p:txBody>
      </p:sp>
      <p:pic>
        <p:nvPicPr>
          <p:cNvPr id="2052" name="Picture 4" descr="banner">
            <a:extLst>
              <a:ext uri="{FF2B5EF4-FFF2-40B4-BE49-F238E27FC236}">
                <a16:creationId xmlns:a16="http://schemas.microsoft.com/office/drawing/2014/main" id="{61BE4985-B4F7-4B46-8CAE-451784B46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83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txt_int_units">
            <a:extLst>
              <a:ext uri="{FF2B5EF4-FFF2-40B4-BE49-F238E27FC236}">
                <a16:creationId xmlns:a16="http://schemas.microsoft.com/office/drawing/2014/main" id="{33F6F80E-A7A8-8E45-855D-F0E6F0B17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91440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c_The_Place_to_Be">
            <a:extLst>
              <a:ext uri="{FF2B5EF4-FFF2-40B4-BE49-F238E27FC236}">
                <a16:creationId xmlns:a16="http://schemas.microsoft.com/office/drawing/2014/main" id="{483B7891-70CA-1B4D-B302-4E6BAFCBC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113463"/>
            <a:ext cx="10429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id="{4E7B80EA-5D26-3F48-9D10-024FF313FA21}"/>
              </a:ext>
            </a:extLst>
          </p:cNvPr>
          <p:cNvSpPr>
            <a:spLocks noGrp="1"/>
          </p:cNvSpPr>
          <p:nvPr>
            <p:ph type="ftr" sz="quarter" idx="10"/>
          </p:nvPr>
        </p:nvSpPr>
        <p:spPr/>
        <p:txBody>
          <a:bodyPr/>
          <a:lstStyle/>
          <a:p>
            <a:r>
              <a:rPr lang="en-AU" altLang="en-US"/>
              <a:t>United through the Games - Integrated units © State of Victoria, 2005</a:t>
            </a:r>
          </a:p>
        </p:txBody>
      </p:sp>
      <p:sp>
        <p:nvSpPr>
          <p:cNvPr id="22530" name="Rectangle 2">
            <a:extLst>
              <a:ext uri="{FF2B5EF4-FFF2-40B4-BE49-F238E27FC236}">
                <a16:creationId xmlns:a16="http://schemas.microsoft.com/office/drawing/2014/main" id="{B326C78A-9892-5D40-ABB5-5C680B454FD7}"/>
              </a:ext>
            </a:extLst>
          </p:cNvPr>
          <p:cNvSpPr>
            <a:spLocks noGrp="1" noChangeArrowheads="1"/>
          </p:cNvSpPr>
          <p:nvPr>
            <p:ph type="body" sz="half" idx="3"/>
          </p:nvPr>
        </p:nvSpPr>
        <p:spPr>
          <a:xfrm>
            <a:off x="539750" y="4941888"/>
            <a:ext cx="8229600" cy="1638300"/>
          </a:xfrm>
        </p:spPr>
        <p:txBody>
          <a:bodyPr/>
          <a:lstStyle/>
          <a:p>
            <a:pPr algn="ctr">
              <a:lnSpc>
                <a:spcPct val="90000"/>
              </a:lnSpc>
              <a:buFontTx/>
              <a:buNone/>
            </a:pPr>
            <a:r>
              <a:rPr lang="en-AU" altLang="en-US"/>
              <a:t>Officiating</a:t>
            </a:r>
          </a:p>
          <a:p>
            <a:pPr>
              <a:lnSpc>
                <a:spcPct val="90000"/>
              </a:lnSpc>
            </a:pPr>
            <a:r>
              <a:rPr lang="en-AU" altLang="en-US" sz="1600"/>
              <a:t>Manual stopwatches have been replaced by high-speed digital cameras, infrared beams and radio transmitters to record times. At a finish line, digital cameras can scan an image up to 2,000 times a second.</a:t>
            </a:r>
          </a:p>
        </p:txBody>
      </p:sp>
      <p:sp>
        <p:nvSpPr>
          <p:cNvPr id="22534" name="Text Box 6">
            <a:extLst>
              <a:ext uri="{FF2B5EF4-FFF2-40B4-BE49-F238E27FC236}">
                <a16:creationId xmlns:a16="http://schemas.microsoft.com/office/drawing/2014/main" id="{FC420981-18D9-B04D-8DC1-63699ED0FE05}"/>
              </a:ext>
            </a:extLst>
          </p:cNvPr>
          <p:cNvSpPr txBox="1">
            <a:spLocks noChangeArrowheads="1"/>
          </p:cNvSpPr>
          <p:nvPr/>
        </p:nvSpPr>
        <p:spPr bwMode="auto">
          <a:xfrm>
            <a:off x="25082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22535" name="Text Box 7">
            <a:extLst>
              <a:ext uri="{FF2B5EF4-FFF2-40B4-BE49-F238E27FC236}">
                <a16:creationId xmlns:a16="http://schemas.microsoft.com/office/drawing/2014/main" id="{7BCD685F-5A30-4A44-9BE2-94885869F0D7}"/>
              </a:ext>
            </a:extLst>
          </p:cNvPr>
          <p:cNvSpPr txBox="1">
            <a:spLocks noChangeArrowheads="1"/>
          </p:cNvSpPr>
          <p:nvPr/>
        </p:nvSpPr>
        <p:spPr bwMode="auto">
          <a:xfrm>
            <a:off x="4643438" y="333375"/>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pic>
        <p:nvPicPr>
          <p:cNvPr id="22542" name="Picture 14" descr="Australian Patrick Johnson in the 4 x 100m relay">
            <a:extLst>
              <a:ext uri="{FF2B5EF4-FFF2-40B4-BE49-F238E27FC236}">
                <a16:creationId xmlns:a16="http://schemas.microsoft.com/office/drawing/2014/main" id="{850EBC18-99F8-3140-A9D1-D2E4EE7ED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36613"/>
            <a:ext cx="4176712" cy="3671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3" name="Text Box 15">
            <a:extLst>
              <a:ext uri="{FF2B5EF4-FFF2-40B4-BE49-F238E27FC236}">
                <a16:creationId xmlns:a16="http://schemas.microsoft.com/office/drawing/2014/main" id="{C0CCDFE0-F4AD-FE4F-8D69-C39EC16CFD44}"/>
              </a:ext>
            </a:extLst>
          </p:cNvPr>
          <p:cNvSpPr txBox="1">
            <a:spLocks noChangeArrowheads="1"/>
          </p:cNvSpPr>
          <p:nvPr/>
        </p:nvSpPr>
        <p:spPr bwMode="auto">
          <a:xfrm>
            <a:off x="4643438" y="4508500"/>
            <a:ext cx="4105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Electronic timing and photo finishes</a:t>
            </a:r>
          </a:p>
        </p:txBody>
      </p:sp>
      <p:graphicFrame>
        <p:nvGraphicFramePr>
          <p:cNvPr id="22547" name="Object 19">
            <a:extLst>
              <a:ext uri="{FF2B5EF4-FFF2-40B4-BE49-F238E27FC236}">
                <a16:creationId xmlns:a16="http://schemas.microsoft.com/office/drawing/2014/main" id="{96F1A9E4-FECD-0E49-9ADA-0753C0ED4CAD}"/>
              </a:ext>
            </a:extLst>
          </p:cNvPr>
          <p:cNvGraphicFramePr>
            <a:graphicFrameLocks noChangeAspect="1"/>
          </p:cNvGraphicFramePr>
          <p:nvPr>
            <p:ph sz="quarter" idx="2"/>
          </p:nvPr>
        </p:nvGraphicFramePr>
        <p:xfrm>
          <a:off x="250825" y="836613"/>
          <a:ext cx="4176713" cy="3671887"/>
        </p:xfrm>
        <a:graphic>
          <a:graphicData uri="http://schemas.openxmlformats.org/presentationml/2006/ole">
            <mc:AlternateContent xmlns:mc="http://schemas.openxmlformats.org/markup-compatibility/2006">
              <mc:Choice xmlns:v="urn:schemas-microsoft-com:vml" Requires="v">
                <p:oleObj spid="_x0000_s22552" name="Photo Editor Photo" r:id="rId4" imgW="3810000" imgH="3092450" progId="MSPhotoEd.3">
                  <p:embed/>
                </p:oleObj>
              </mc:Choice>
              <mc:Fallback>
                <p:oleObj name="Photo Editor Photo" r:id="rId4" imgW="3810000" imgH="3092450" progId="MSPhotoEd.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l="12021" t="5743" r="9406" b="24953"/>
                      <a:stretch>
                        <a:fillRect/>
                      </a:stretch>
                    </p:blipFill>
                    <p:spPr bwMode="auto">
                      <a:xfrm>
                        <a:off x="250825" y="836613"/>
                        <a:ext cx="4176713" cy="3671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1" name="Rectangle 23">
            <a:extLst>
              <a:ext uri="{FF2B5EF4-FFF2-40B4-BE49-F238E27FC236}">
                <a16:creationId xmlns:a16="http://schemas.microsoft.com/office/drawing/2014/main" id="{89E9C982-4BBE-4443-BE21-0038069C2645}"/>
              </a:ext>
            </a:extLst>
          </p:cNvPr>
          <p:cNvSpPr>
            <a:spLocks noChangeArrowheads="1"/>
          </p:cNvSpPr>
          <p:nvPr/>
        </p:nvSpPr>
        <p:spPr bwMode="auto">
          <a:xfrm>
            <a:off x="250825" y="4535488"/>
            <a:ext cx="4176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9, A853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id="{3331BCB1-8FEB-C24C-9416-AD6451E92508}"/>
              </a:ext>
            </a:extLst>
          </p:cNvPr>
          <p:cNvSpPr>
            <a:spLocks noGrp="1"/>
          </p:cNvSpPr>
          <p:nvPr>
            <p:ph type="ftr" sz="quarter" idx="10"/>
          </p:nvPr>
        </p:nvSpPr>
        <p:spPr/>
        <p:txBody>
          <a:bodyPr/>
          <a:lstStyle/>
          <a:p>
            <a:r>
              <a:rPr lang="en-AU" altLang="en-US"/>
              <a:t>United through the Games - Integrated units © State of Victoria, 2005</a:t>
            </a:r>
          </a:p>
        </p:txBody>
      </p:sp>
      <p:sp>
        <p:nvSpPr>
          <p:cNvPr id="23554" name="Rectangle 2">
            <a:extLst>
              <a:ext uri="{FF2B5EF4-FFF2-40B4-BE49-F238E27FC236}">
                <a16:creationId xmlns:a16="http://schemas.microsoft.com/office/drawing/2014/main" id="{152BF71C-91C0-0844-975D-D71603B4457B}"/>
              </a:ext>
            </a:extLst>
          </p:cNvPr>
          <p:cNvSpPr>
            <a:spLocks noGrp="1" noChangeArrowheads="1"/>
          </p:cNvSpPr>
          <p:nvPr>
            <p:ph type="body" sz="half" idx="3"/>
          </p:nvPr>
        </p:nvSpPr>
        <p:spPr>
          <a:xfrm>
            <a:off x="395288" y="4670425"/>
            <a:ext cx="8229600" cy="2187575"/>
          </a:xfrm>
        </p:spPr>
        <p:txBody>
          <a:bodyPr/>
          <a:lstStyle/>
          <a:p>
            <a:pPr algn="ctr">
              <a:lnSpc>
                <a:spcPct val="90000"/>
              </a:lnSpc>
              <a:buFontTx/>
              <a:buNone/>
            </a:pPr>
            <a:r>
              <a:rPr lang="en-AU" altLang="en-US"/>
              <a:t>Hockey</a:t>
            </a:r>
          </a:p>
          <a:p>
            <a:pPr>
              <a:lnSpc>
                <a:spcPct val="90000"/>
              </a:lnSpc>
            </a:pPr>
            <a:r>
              <a:rPr lang="en-AU" altLang="en-US" sz="1600"/>
              <a:t>Surface known as Sand Filled Artificial Grass (SFAG) has revolutionised the game of hockey due to its speed and more reliable bounce in comparison to grass.</a:t>
            </a:r>
          </a:p>
          <a:p>
            <a:pPr>
              <a:lnSpc>
                <a:spcPct val="90000"/>
              </a:lnSpc>
            </a:pPr>
            <a:r>
              <a:rPr lang="en-AU" altLang="en-US" sz="1600"/>
              <a:t>Shin guards are worn by all players for protection purposes. </a:t>
            </a:r>
            <a:r>
              <a:rPr lang="en-AU" altLang="en-US" sz="1600">
                <a:solidFill>
                  <a:srgbClr val="000000"/>
                </a:solidFill>
              </a:rPr>
              <a:t>They are constructed using foam materials to make them light, yet strong.</a:t>
            </a:r>
            <a:r>
              <a:rPr lang="en-AU" altLang="en-US" sz="1600"/>
              <a:t> </a:t>
            </a:r>
          </a:p>
        </p:txBody>
      </p:sp>
      <p:sp>
        <p:nvSpPr>
          <p:cNvPr id="23555" name="Text Box 3">
            <a:extLst>
              <a:ext uri="{FF2B5EF4-FFF2-40B4-BE49-F238E27FC236}">
                <a16:creationId xmlns:a16="http://schemas.microsoft.com/office/drawing/2014/main" id="{8C482D4E-5D17-5A46-B571-BF7737989FA1}"/>
              </a:ext>
            </a:extLst>
          </p:cNvPr>
          <p:cNvSpPr txBox="1">
            <a:spLocks noChangeArrowheads="1"/>
          </p:cNvSpPr>
          <p:nvPr/>
        </p:nvSpPr>
        <p:spPr bwMode="auto">
          <a:xfrm>
            <a:off x="395288" y="4221163"/>
            <a:ext cx="3671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9, A820</a:t>
            </a:r>
          </a:p>
          <a:p>
            <a:pPr>
              <a:spcBef>
                <a:spcPct val="50000"/>
              </a:spcBef>
            </a:pPr>
            <a:r>
              <a:rPr lang="en-AU" altLang="en-US" sz="1000"/>
              <a:t>Goalkeeper with padding only on legs</a:t>
            </a:r>
          </a:p>
          <a:p>
            <a:pPr>
              <a:spcBef>
                <a:spcPct val="50000"/>
              </a:spcBef>
            </a:pPr>
            <a:endParaRPr lang="en-AU" altLang="en-US" sz="1000"/>
          </a:p>
        </p:txBody>
      </p:sp>
      <p:sp>
        <p:nvSpPr>
          <p:cNvPr id="23556" name="Text Box 4">
            <a:extLst>
              <a:ext uri="{FF2B5EF4-FFF2-40B4-BE49-F238E27FC236}">
                <a16:creationId xmlns:a16="http://schemas.microsoft.com/office/drawing/2014/main" id="{B7D432CB-EB94-FD46-8006-45ECAE7BFEC1}"/>
              </a:ext>
            </a:extLst>
          </p:cNvPr>
          <p:cNvSpPr txBox="1">
            <a:spLocks noChangeArrowheads="1"/>
          </p:cNvSpPr>
          <p:nvPr/>
        </p:nvSpPr>
        <p:spPr bwMode="auto">
          <a:xfrm>
            <a:off x="323850" y="476250"/>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23557" name="Text Box 5">
            <a:extLst>
              <a:ext uri="{FF2B5EF4-FFF2-40B4-BE49-F238E27FC236}">
                <a16:creationId xmlns:a16="http://schemas.microsoft.com/office/drawing/2014/main" id="{0DD23CCC-794F-6F44-B5E0-76B933767D94}"/>
              </a:ext>
            </a:extLst>
          </p:cNvPr>
          <p:cNvSpPr txBox="1">
            <a:spLocks noChangeArrowheads="1"/>
          </p:cNvSpPr>
          <p:nvPr/>
        </p:nvSpPr>
        <p:spPr bwMode="auto">
          <a:xfrm>
            <a:off x="4572000" y="476250"/>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
        <p:nvSpPr>
          <p:cNvPr id="23560" name="Text Box 8">
            <a:extLst>
              <a:ext uri="{FF2B5EF4-FFF2-40B4-BE49-F238E27FC236}">
                <a16:creationId xmlns:a16="http://schemas.microsoft.com/office/drawing/2014/main" id="{2A75319B-CDF3-104B-9B4A-AB21587C40F5}"/>
              </a:ext>
            </a:extLst>
          </p:cNvPr>
          <p:cNvSpPr txBox="1">
            <a:spLocks noChangeArrowheads="1"/>
          </p:cNvSpPr>
          <p:nvPr/>
        </p:nvSpPr>
        <p:spPr bwMode="auto">
          <a:xfrm>
            <a:off x="7524750" y="908050"/>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sz="1000"/>
              <a:t>The Kookaburras </a:t>
            </a:r>
          </a:p>
          <a:p>
            <a:pPr algn="l">
              <a:spcBef>
                <a:spcPct val="50000"/>
              </a:spcBef>
            </a:pPr>
            <a:r>
              <a:rPr lang="en-AU" altLang="en-US" sz="1000"/>
              <a:t>playing  the Dutch </a:t>
            </a:r>
          </a:p>
          <a:p>
            <a:pPr algn="l">
              <a:spcBef>
                <a:spcPct val="50000"/>
              </a:spcBef>
            </a:pPr>
            <a:r>
              <a:rPr lang="en-AU" altLang="en-US" sz="1000"/>
              <a:t>National Team </a:t>
            </a:r>
          </a:p>
        </p:txBody>
      </p:sp>
      <p:pic>
        <p:nvPicPr>
          <p:cNvPr id="23571" name="Picture 19" descr="The Kookaburras playing the Dutch National Team ">
            <a:hlinkClick r:id="rId3" action="ppaction://hlinkfile"/>
            <a:extLst>
              <a:ext uri="{FF2B5EF4-FFF2-40B4-BE49-F238E27FC236}">
                <a16:creationId xmlns:a16="http://schemas.microsoft.com/office/drawing/2014/main" id="{BD23CA3C-844D-8947-9461-260E886AE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81"/>
          <a:stretch>
            <a:fillRect/>
          </a:stretch>
        </p:blipFill>
        <p:spPr bwMode="auto">
          <a:xfrm>
            <a:off x="4500563" y="908050"/>
            <a:ext cx="3024187" cy="232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73" name="Picture 21" descr="Kickers">
            <a:extLst>
              <a:ext uri="{FF2B5EF4-FFF2-40B4-BE49-F238E27FC236}">
                <a16:creationId xmlns:a16="http://schemas.microsoft.com/office/drawing/2014/main" id="{38389512-E762-1940-B2B3-4CC7D4FC925A}"/>
              </a:ext>
            </a:extLst>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588125" y="2997200"/>
            <a:ext cx="2303463" cy="17018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76" name="Text Box 24">
            <a:extLst>
              <a:ext uri="{FF2B5EF4-FFF2-40B4-BE49-F238E27FC236}">
                <a16:creationId xmlns:a16="http://schemas.microsoft.com/office/drawing/2014/main" id="{0BD73E27-8F18-6745-B903-50CDD900C5C8}"/>
              </a:ext>
            </a:extLst>
          </p:cNvPr>
          <p:cNvSpPr txBox="1">
            <a:spLocks noChangeArrowheads="1"/>
          </p:cNvSpPr>
          <p:nvPr/>
        </p:nvSpPr>
        <p:spPr bwMode="auto">
          <a:xfrm>
            <a:off x="6300788" y="4724400"/>
            <a:ext cx="2663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Goalkeeper with protective equipment</a:t>
            </a:r>
          </a:p>
        </p:txBody>
      </p:sp>
      <p:graphicFrame>
        <p:nvGraphicFramePr>
          <p:cNvPr id="23577" name="Object 25">
            <a:extLst>
              <a:ext uri="{FF2B5EF4-FFF2-40B4-BE49-F238E27FC236}">
                <a16:creationId xmlns:a16="http://schemas.microsoft.com/office/drawing/2014/main" id="{EB9C3665-E48B-DC46-936B-C28177884115}"/>
              </a:ext>
            </a:extLst>
          </p:cNvPr>
          <p:cNvGraphicFramePr>
            <a:graphicFrameLocks noChangeAspect="1"/>
          </p:cNvGraphicFramePr>
          <p:nvPr>
            <p:ph sz="quarter" idx="1"/>
          </p:nvPr>
        </p:nvGraphicFramePr>
        <p:xfrm>
          <a:off x="323850" y="908050"/>
          <a:ext cx="3960813" cy="3313113"/>
        </p:xfrm>
        <a:graphic>
          <a:graphicData uri="http://schemas.openxmlformats.org/presentationml/2006/ole">
            <mc:AlternateContent xmlns:mc="http://schemas.openxmlformats.org/markup-compatibility/2006">
              <mc:Choice xmlns:v="urn:schemas-microsoft-com:vml" Requires="v">
                <p:oleObj spid="_x0000_s23580" name="Photo Editor Photo" r:id="rId6" imgW="3810000" imgH="3060700" progId="MSPhotoEd.3">
                  <p:embed/>
                </p:oleObj>
              </mc:Choice>
              <mc:Fallback>
                <p:oleObj name="Photo Editor Photo" r:id="rId6" imgW="3810000" imgH="3060700" progId="MSPhotoEd.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l="3654" t="4626" r="5544" b="24124"/>
                      <a:stretch>
                        <a:fillRect/>
                      </a:stretch>
                    </p:blipFill>
                    <p:spPr bwMode="auto">
                      <a:xfrm>
                        <a:off x="323850" y="908050"/>
                        <a:ext cx="3960813" cy="3313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0B2177EE-1A86-7142-B970-60FDFB5BD246}"/>
              </a:ext>
            </a:extLst>
          </p:cNvPr>
          <p:cNvSpPr>
            <a:spLocks noGrp="1"/>
          </p:cNvSpPr>
          <p:nvPr>
            <p:ph type="ftr" sz="quarter" idx="10"/>
          </p:nvPr>
        </p:nvSpPr>
        <p:spPr/>
        <p:txBody>
          <a:bodyPr/>
          <a:lstStyle/>
          <a:p>
            <a:r>
              <a:rPr lang="en-AU" altLang="en-US"/>
              <a:t>United through the Games - Integrated units © State of Victoria, 2005</a:t>
            </a:r>
          </a:p>
        </p:txBody>
      </p:sp>
      <p:sp>
        <p:nvSpPr>
          <p:cNvPr id="26626" name="Rectangle 2">
            <a:extLst>
              <a:ext uri="{FF2B5EF4-FFF2-40B4-BE49-F238E27FC236}">
                <a16:creationId xmlns:a16="http://schemas.microsoft.com/office/drawing/2014/main" id="{5937AB4D-32CF-5A48-9D35-7B87B9145655}"/>
              </a:ext>
            </a:extLst>
          </p:cNvPr>
          <p:cNvSpPr>
            <a:spLocks noGrp="1" noChangeArrowheads="1"/>
          </p:cNvSpPr>
          <p:nvPr>
            <p:ph type="body" sz="half" idx="3"/>
          </p:nvPr>
        </p:nvSpPr>
        <p:spPr>
          <a:xfrm>
            <a:off x="539750" y="2492375"/>
            <a:ext cx="8229600" cy="2187575"/>
          </a:xfrm>
        </p:spPr>
        <p:txBody>
          <a:bodyPr/>
          <a:lstStyle/>
          <a:p>
            <a:pPr>
              <a:lnSpc>
                <a:spcPct val="90000"/>
              </a:lnSpc>
              <a:buFontTx/>
              <a:buNone/>
            </a:pPr>
            <a:r>
              <a:rPr lang="en-AU" altLang="en-US" sz="2800" b="1"/>
              <a:t>Sources:</a:t>
            </a:r>
          </a:p>
          <a:p>
            <a:pPr>
              <a:lnSpc>
                <a:spcPct val="90000"/>
              </a:lnSpc>
              <a:buFontTx/>
              <a:buNone/>
            </a:pPr>
            <a:endParaRPr lang="en-AU" altLang="en-US" sz="2800" b="1"/>
          </a:p>
          <a:p>
            <a:pPr>
              <a:lnSpc>
                <a:spcPct val="90000"/>
              </a:lnSpc>
            </a:pPr>
            <a:r>
              <a:rPr lang="en-AU" altLang="en-US" sz="2000" b="1"/>
              <a:t>Starting Blocks</a:t>
            </a:r>
            <a:r>
              <a:rPr lang="en-AU" altLang="en-US" sz="2000"/>
              <a:t> – An introduction to the Melbourne 2006 Commonwealth Games</a:t>
            </a:r>
          </a:p>
          <a:p>
            <a:pPr>
              <a:lnSpc>
                <a:spcPct val="90000"/>
              </a:lnSpc>
            </a:pPr>
            <a:endParaRPr lang="en-AU" altLang="en-US" sz="2000"/>
          </a:p>
          <a:p>
            <a:pPr>
              <a:lnSpc>
                <a:spcPct val="90000"/>
              </a:lnSpc>
            </a:pPr>
            <a:r>
              <a:rPr lang="en-AU" altLang="en-US" sz="2000" b="1"/>
              <a:t>Public Record Office Victoria (PROV)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a:extLst>
              <a:ext uri="{FF2B5EF4-FFF2-40B4-BE49-F238E27FC236}">
                <a16:creationId xmlns:a16="http://schemas.microsoft.com/office/drawing/2014/main" id="{24DA8168-DF26-8541-A720-8A7A88C815FB}"/>
              </a:ext>
            </a:extLst>
          </p:cNvPr>
          <p:cNvSpPr>
            <a:spLocks noGrp="1"/>
          </p:cNvSpPr>
          <p:nvPr>
            <p:ph type="ftr" sz="quarter" idx="10"/>
          </p:nvPr>
        </p:nvSpPr>
        <p:spPr/>
        <p:txBody>
          <a:bodyPr/>
          <a:lstStyle/>
          <a:p>
            <a:r>
              <a:rPr lang="en-AU" altLang="en-US"/>
              <a:t>United through the Games - Integrated units © State of Victoria, 2005</a:t>
            </a:r>
          </a:p>
        </p:txBody>
      </p:sp>
      <p:pic>
        <p:nvPicPr>
          <p:cNvPr id="4122" name="Picture 26" descr="Sprint finish">
            <a:extLst>
              <a:ext uri="{FF2B5EF4-FFF2-40B4-BE49-F238E27FC236}">
                <a16:creationId xmlns:a16="http://schemas.microsoft.com/office/drawing/2014/main" id="{A4386459-F452-D140-B8CC-BA571E36B4B6}"/>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5354" t="20912" r="5354" b="9329"/>
          <a:stretch>
            <a:fillRect/>
          </a:stretch>
        </p:blipFill>
        <p:spPr>
          <a:xfrm>
            <a:off x="4787900" y="836613"/>
            <a:ext cx="4105275" cy="33845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Rectangle 7">
            <a:extLst>
              <a:ext uri="{FF2B5EF4-FFF2-40B4-BE49-F238E27FC236}">
                <a16:creationId xmlns:a16="http://schemas.microsoft.com/office/drawing/2014/main" id="{34EB0F74-B5D7-AD4B-9944-75261ABF72E5}"/>
              </a:ext>
            </a:extLst>
          </p:cNvPr>
          <p:cNvSpPr>
            <a:spLocks noGrp="1" noChangeArrowheads="1"/>
          </p:cNvSpPr>
          <p:nvPr>
            <p:ph type="body" sz="half" idx="3"/>
          </p:nvPr>
        </p:nvSpPr>
        <p:spPr>
          <a:xfrm>
            <a:off x="250825" y="4797425"/>
            <a:ext cx="8447088" cy="1727200"/>
          </a:xfrm>
        </p:spPr>
        <p:txBody>
          <a:bodyPr/>
          <a:lstStyle/>
          <a:p>
            <a:pPr algn="ctr">
              <a:buFontTx/>
              <a:buNone/>
            </a:pPr>
            <a:r>
              <a:rPr lang="en-AU" altLang="en-US" sz="2800"/>
              <a:t>Track running</a:t>
            </a:r>
          </a:p>
          <a:p>
            <a:r>
              <a:rPr lang="en-AU" altLang="en-US" sz="1600"/>
              <a:t>Tracks were made from cinders but have improved to the current </a:t>
            </a:r>
            <a:r>
              <a:rPr lang="en-AU" altLang="en-US" sz="1600">
                <a:solidFill>
                  <a:srgbClr val="000000"/>
                </a:solidFill>
              </a:rPr>
              <a:t>Mondo tracks which are made of thin rubber</a:t>
            </a:r>
            <a:r>
              <a:rPr lang="en-AU" altLang="en-US" sz="1600"/>
              <a:t> that can be rolled out like carpet.</a:t>
            </a:r>
          </a:p>
          <a:p>
            <a:r>
              <a:rPr lang="en-AU" altLang="en-US" sz="1600"/>
              <a:t>Speed suits are worn to reduce wind resistance and to compress the athlete's muscles allowing blood to flow through them faster and also reducing vibrations.</a:t>
            </a:r>
          </a:p>
          <a:p>
            <a:pPr algn="ctr"/>
            <a:endParaRPr lang="en-AU" altLang="en-US" sz="1600"/>
          </a:p>
        </p:txBody>
      </p:sp>
      <p:sp>
        <p:nvSpPr>
          <p:cNvPr id="4117" name="Text Box 21">
            <a:extLst>
              <a:ext uri="{FF2B5EF4-FFF2-40B4-BE49-F238E27FC236}">
                <a16:creationId xmlns:a16="http://schemas.microsoft.com/office/drawing/2014/main" id="{487F3EA6-CD7D-B34C-BCD4-4F43C2649851}"/>
              </a:ext>
            </a:extLst>
          </p:cNvPr>
          <p:cNvSpPr txBox="1">
            <a:spLocks noChangeArrowheads="1"/>
          </p:cNvSpPr>
          <p:nvPr/>
        </p:nvSpPr>
        <p:spPr bwMode="auto">
          <a:xfrm>
            <a:off x="4787900" y="4221163"/>
            <a:ext cx="4105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Sprint finish </a:t>
            </a:r>
          </a:p>
        </p:txBody>
      </p:sp>
      <p:sp>
        <p:nvSpPr>
          <p:cNvPr id="4119" name="Text Box 23">
            <a:extLst>
              <a:ext uri="{FF2B5EF4-FFF2-40B4-BE49-F238E27FC236}">
                <a16:creationId xmlns:a16="http://schemas.microsoft.com/office/drawing/2014/main" id="{BDBA8C07-62D8-E447-8535-9E2AC38A7FAE}"/>
              </a:ext>
            </a:extLst>
          </p:cNvPr>
          <p:cNvSpPr txBox="1">
            <a:spLocks noChangeArrowheads="1"/>
          </p:cNvSpPr>
          <p:nvPr/>
        </p:nvSpPr>
        <p:spPr bwMode="auto">
          <a:xfrm>
            <a:off x="250825" y="404813"/>
            <a:ext cx="374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4120" name="Text Box 24">
            <a:extLst>
              <a:ext uri="{FF2B5EF4-FFF2-40B4-BE49-F238E27FC236}">
                <a16:creationId xmlns:a16="http://schemas.microsoft.com/office/drawing/2014/main" id="{6E2ADC31-0FAC-6C47-B47B-16A18BC704F0}"/>
              </a:ext>
            </a:extLst>
          </p:cNvPr>
          <p:cNvSpPr txBox="1">
            <a:spLocks noChangeArrowheads="1"/>
          </p:cNvSpPr>
          <p:nvPr/>
        </p:nvSpPr>
        <p:spPr bwMode="auto">
          <a:xfrm>
            <a:off x="4716463" y="40481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
        <p:nvSpPr>
          <p:cNvPr id="4126" name="Text Box 30">
            <a:extLst>
              <a:ext uri="{FF2B5EF4-FFF2-40B4-BE49-F238E27FC236}">
                <a16:creationId xmlns:a16="http://schemas.microsoft.com/office/drawing/2014/main" id="{C8860B37-A236-B541-9844-5B813D94CB56}"/>
              </a:ext>
            </a:extLst>
          </p:cNvPr>
          <p:cNvSpPr txBox="1">
            <a:spLocks noChangeArrowheads="1"/>
          </p:cNvSpPr>
          <p:nvPr/>
        </p:nvSpPr>
        <p:spPr bwMode="auto">
          <a:xfrm>
            <a:off x="468313" y="4221163"/>
            <a:ext cx="3959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000"/>
              <a:t>PROV, VPRS 10742/P0, Unit 8, A630</a:t>
            </a:r>
          </a:p>
          <a:p>
            <a:r>
              <a:rPr lang="en-AU" altLang="en-US" sz="1000"/>
              <a:t>Finish 200 meters 9th heat 1st round 1st B. Morrow (55) USA</a:t>
            </a:r>
          </a:p>
          <a:p>
            <a:pPr>
              <a:spcBef>
                <a:spcPct val="50000"/>
              </a:spcBef>
            </a:pPr>
            <a:endParaRPr lang="en-AU" altLang="en-US" sz="1000"/>
          </a:p>
        </p:txBody>
      </p:sp>
      <p:graphicFrame>
        <p:nvGraphicFramePr>
          <p:cNvPr id="4127" name="Object 31">
            <a:extLst>
              <a:ext uri="{FF2B5EF4-FFF2-40B4-BE49-F238E27FC236}">
                <a16:creationId xmlns:a16="http://schemas.microsoft.com/office/drawing/2014/main" id="{83BB2F6A-185B-F140-803D-B2C72D5A8C1F}"/>
              </a:ext>
            </a:extLst>
          </p:cNvPr>
          <p:cNvGraphicFramePr>
            <a:graphicFrameLocks noChangeAspect="1"/>
          </p:cNvGraphicFramePr>
          <p:nvPr>
            <p:ph sz="quarter" idx="1"/>
          </p:nvPr>
        </p:nvGraphicFramePr>
        <p:xfrm>
          <a:off x="323850" y="836613"/>
          <a:ext cx="4248150" cy="3384550"/>
        </p:xfrm>
        <a:graphic>
          <a:graphicData uri="http://schemas.openxmlformats.org/presentationml/2006/ole">
            <mc:AlternateContent xmlns:mc="http://schemas.openxmlformats.org/markup-compatibility/2006">
              <mc:Choice xmlns:v="urn:schemas-microsoft-com:vml" Requires="v">
                <p:oleObj spid="_x0000_s4142" name="Photo Editor Photo" r:id="rId4" imgW="3810000" imgH="3041650" progId="MSPhotoEd.3">
                  <p:embed/>
                </p:oleObj>
              </mc:Choice>
              <mc:Fallback>
                <p:oleObj name="Photo Editor Photo" r:id="rId4" imgW="3810000" imgH="3041650" progId="MSPhotoEd.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l="30029" t="26515" r="5301" b="14537"/>
                      <a:stretch>
                        <a:fillRect/>
                      </a:stretch>
                    </p:blipFill>
                    <p:spPr bwMode="auto">
                      <a:xfrm>
                        <a:off x="323850" y="836613"/>
                        <a:ext cx="4248150" cy="3384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40" name="Group 44">
            <a:extLst>
              <a:ext uri="{FF2B5EF4-FFF2-40B4-BE49-F238E27FC236}">
                <a16:creationId xmlns:a16="http://schemas.microsoft.com/office/drawing/2014/main" id="{79E3C3E1-CB4C-5043-A2A1-5D9653AF14F8}"/>
              </a:ext>
            </a:extLst>
          </p:cNvPr>
          <p:cNvGraphicFramePr>
            <a:graphicFrameLocks noGrp="1"/>
          </p:cNvGraphicFramePr>
          <p:nvPr/>
        </p:nvGraphicFramePr>
        <p:xfrm>
          <a:off x="3213100" y="3232150"/>
          <a:ext cx="2717800" cy="365125"/>
        </p:xfrm>
        <a:graphic>
          <a:graphicData uri="http://schemas.openxmlformats.org/drawingml/2006/table">
            <a:tbl>
              <a:tblPr/>
              <a:tblGrid>
                <a:gridCol w="2717800">
                  <a:extLst>
                    <a:ext uri="{9D8B030D-6E8A-4147-A177-3AD203B41FA5}">
                      <a16:colId xmlns:a16="http://schemas.microsoft.com/office/drawing/2014/main" val="3698855148"/>
                    </a:ext>
                  </a:extLst>
                </a:gridCol>
              </a:tblGrid>
              <a:tr h="3238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34979626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21647983-BF36-1F40-94C0-32D7166E7BF8}"/>
              </a:ext>
            </a:extLst>
          </p:cNvPr>
          <p:cNvSpPr>
            <a:spLocks noGrp="1"/>
          </p:cNvSpPr>
          <p:nvPr>
            <p:ph type="ftr" sz="quarter" idx="10"/>
          </p:nvPr>
        </p:nvSpPr>
        <p:spPr/>
        <p:txBody>
          <a:bodyPr/>
          <a:lstStyle/>
          <a:p>
            <a:r>
              <a:rPr lang="en-AU" altLang="en-US"/>
              <a:t>United through the Games - Integrated units © State of Victoria, 2005</a:t>
            </a:r>
          </a:p>
        </p:txBody>
      </p:sp>
      <p:pic>
        <p:nvPicPr>
          <p:cNvPr id="6150" name="Picture 6" descr="Michael Klim starting in the freestyle">
            <a:extLst>
              <a:ext uri="{FF2B5EF4-FFF2-40B4-BE49-F238E27FC236}">
                <a16:creationId xmlns:a16="http://schemas.microsoft.com/office/drawing/2014/main" id="{110F453C-9634-674B-B51D-3FA8AA9EA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620713"/>
            <a:ext cx="4281487" cy="345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4" name="Text Box 10">
            <a:extLst>
              <a:ext uri="{FF2B5EF4-FFF2-40B4-BE49-F238E27FC236}">
                <a16:creationId xmlns:a16="http://schemas.microsoft.com/office/drawing/2014/main" id="{0927A94D-BC8F-DC4B-9C8B-1BDDA8F47D8C}"/>
              </a:ext>
            </a:extLst>
          </p:cNvPr>
          <p:cNvSpPr txBox="1">
            <a:spLocks noChangeArrowheads="1"/>
          </p:cNvSpPr>
          <p:nvPr/>
        </p:nvSpPr>
        <p:spPr bwMode="auto">
          <a:xfrm>
            <a:off x="468313" y="4076700"/>
            <a:ext cx="34559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13, B1517</a:t>
            </a:r>
          </a:p>
          <a:p>
            <a:pPr>
              <a:spcBef>
                <a:spcPct val="50000"/>
              </a:spcBef>
            </a:pPr>
            <a:r>
              <a:rPr lang="en-AU" altLang="en-US" sz="1000"/>
              <a:t>Swimming - John Hendricks (Australia) puts on his track suit after the race. </a:t>
            </a:r>
          </a:p>
          <a:p>
            <a:pPr>
              <a:spcBef>
                <a:spcPct val="50000"/>
              </a:spcBef>
            </a:pPr>
            <a:endParaRPr lang="en-AU" altLang="en-US" sz="1000"/>
          </a:p>
        </p:txBody>
      </p:sp>
      <p:sp>
        <p:nvSpPr>
          <p:cNvPr id="6159" name="Text Box 15">
            <a:extLst>
              <a:ext uri="{FF2B5EF4-FFF2-40B4-BE49-F238E27FC236}">
                <a16:creationId xmlns:a16="http://schemas.microsoft.com/office/drawing/2014/main" id="{66C34E98-2251-5041-BC7D-3125FE74DA86}"/>
              </a:ext>
            </a:extLst>
          </p:cNvPr>
          <p:cNvSpPr txBox="1">
            <a:spLocks noChangeArrowheads="1"/>
          </p:cNvSpPr>
          <p:nvPr/>
        </p:nvSpPr>
        <p:spPr bwMode="auto">
          <a:xfrm>
            <a:off x="4643438" y="4076700"/>
            <a:ext cx="3889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Michael Klim starting in the freestyle </a:t>
            </a:r>
          </a:p>
        </p:txBody>
      </p:sp>
      <p:sp>
        <p:nvSpPr>
          <p:cNvPr id="6160" name="Text Box 16">
            <a:extLst>
              <a:ext uri="{FF2B5EF4-FFF2-40B4-BE49-F238E27FC236}">
                <a16:creationId xmlns:a16="http://schemas.microsoft.com/office/drawing/2014/main" id="{F7A7BAFD-D82B-D345-97F7-E76FE54A6483}"/>
              </a:ext>
            </a:extLst>
          </p:cNvPr>
          <p:cNvSpPr txBox="1">
            <a:spLocks noChangeArrowheads="1"/>
          </p:cNvSpPr>
          <p:nvPr/>
        </p:nvSpPr>
        <p:spPr bwMode="auto">
          <a:xfrm>
            <a:off x="468313" y="4508500"/>
            <a:ext cx="82073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2800"/>
              <a:t>Swimming</a:t>
            </a:r>
          </a:p>
          <a:p>
            <a:pPr algn="l">
              <a:spcBef>
                <a:spcPct val="50000"/>
              </a:spcBef>
              <a:buFontTx/>
              <a:buChar char="•"/>
            </a:pPr>
            <a:r>
              <a:rPr lang="en-AU" altLang="en-US"/>
              <a:t> </a:t>
            </a:r>
            <a:r>
              <a:rPr lang="en-AU" altLang="en-US" sz="1600"/>
              <a:t>The latest swimsuits have been designed to maximize the flow of water over the body,  reducing the effects of drag. </a:t>
            </a:r>
          </a:p>
          <a:p>
            <a:pPr algn="l">
              <a:spcBef>
                <a:spcPct val="50000"/>
              </a:spcBef>
              <a:buFontTx/>
              <a:buChar char="•"/>
            </a:pPr>
            <a:r>
              <a:rPr lang="en-AU" altLang="en-US" sz="1600"/>
              <a:t> Goggles are worn to protect the eyes of the swimmer.</a:t>
            </a:r>
          </a:p>
          <a:p>
            <a:pPr algn="l">
              <a:spcBef>
                <a:spcPct val="50000"/>
              </a:spcBef>
              <a:buFontTx/>
              <a:buChar char="•"/>
            </a:pPr>
            <a:r>
              <a:rPr lang="en-AU" altLang="en-US" sz="1600"/>
              <a:t> Swimming caps are designed to reduce the effect of water resistance over the head.</a:t>
            </a:r>
          </a:p>
          <a:p>
            <a:pPr>
              <a:spcBef>
                <a:spcPct val="50000"/>
              </a:spcBef>
              <a:buFontTx/>
              <a:buChar char="•"/>
            </a:pPr>
            <a:endParaRPr lang="en-AU" altLang="en-US" sz="1600"/>
          </a:p>
        </p:txBody>
      </p:sp>
      <p:sp>
        <p:nvSpPr>
          <p:cNvPr id="6161" name="Text Box 17">
            <a:extLst>
              <a:ext uri="{FF2B5EF4-FFF2-40B4-BE49-F238E27FC236}">
                <a16:creationId xmlns:a16="http://schemas.microsoft.com/office/drawing/2014/main" id="{BC147F19-CEC9-7D49-86AC-AD5748C358C5}"/>
              </a:ext>
            </a:extLst>
          </p:cNvPr>
          <p:cNvSpPr txBox="1">
            <a:spLocks noChangeArrowheads="1"/>
          </p:cNvSpPr>
          <p:nvPr/>
        </p:nvSpPr>
        <p:spPr bwMode="auto">
          <a:xfrm>
            <a:off x="592138" y="5105400"/>
            <a:ext cx="7724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a:p>
        </p:txBody>
      </p:sp>
      <p:pic>
        <p:nvPicPr>
          <p:cNvPr id="6163" name="Picture 19" descr="B1517_day8_full">
            <a:extLst>
              <a:ext uri="{FF2B5EF4-FFF2-40B4-BE49-F238E27FC236}">
                <a16:creationId xmlns:a16="http://schemas.microsoft.com/office/drawing/2014/main" id="{AFC1BC70-E8CD-3A44-828F-71651F75B99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1945" t="20404" b="1717"/>
          <a:stretch>
            <a:fillRect/>
          </a:stretch>
        </p:blipFill>
        <p:spPr>
          <a:xfrm>
            <a:off x="395288" y="620713"/>
            <a:ext cx="3744912" cy="3455987"/>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67" name="Text Box 23">
            <a:extLst>
              <a:ext uri="{FF2B5EF4-FFF2-40B4-BE49-F238E27FC236}">
                <a16:creationId xmlns:a16="http://schemas.microsoft.com/office/drawing/2014/main" id="{7880C6F9-489F-2C4C-81DB-9E2548046D21}"/>
              </a:ext>
            </a:extLst>
          </p:cNvPr>
          <p:cNvSpPr txBox="1">
            <a:spLocks noChangeArrowheads="1"/>
          </p:cNvSpPr>
          <p:nvPr/>
        </p:nvSpPr>
        <p:spPr bwMode="auto">
          <a:xfrm>
            <a:off x="468313" y="188913"/>
            <a:ext cx="374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6168" name="Text Box 24">
            <a:extLst>
              <a:ext uri="{FF2B5EF4-FFF2-40B4-BE49-F238E27FC236}">
                <a16:creationId xmlns:a16="http://schemas.microsoft.com/office/drawing/2014/main" id="{CB652C83-5DFF-7446-AF79-FE13BF35A06B}"/>
              </a:ext>
            </a:extLst>
          </p:cNvPr>
          <p:cNvSpPr txBox="1">
            <a:spLocks noChangeArrowheads="1"/>
          </p:cNvSpPr>
          <p:nvPr/>
        </p:nvSpPr>
        <p:spPr bwMode="auto">
          <a:xfrm>
            <a:off x="4500563" y="18891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id="{95C81E0C-1AB1-854E-B946-62845EDCEF7F}"/>
              </a:ext>
            </a:extLst>
          </p:cNvPr>
          <p:cNvSpPr>
            <a:spLocks noGrp="1"/>
          </p:cNvSpPr>
          <p:nvPr>
            <p:ph type="ftr" sz="quarter" idx="10"/>
          </p:nvPr>
        </p:nvSpPr>
        <p:spPr/>
        <p:txBody>
          <a:bodyPr/>
          <a:lstStyle/>
          <a:p>
            <a:r>
              <a:rPr lang="en-AU" altLang="en-US"/>
              <a:t>United through the Games - Integrated units © State of Victoria, 2005</a:t>
            </a:r>
          </a:p>
        </p:txBody>
      </p:sp>
      <p:pic>
        <p:nvPicPr>
          <p:cNvPr id="7176" name="Picture 8" descr="“Cat and Mouse” tactics in the Sprint">
            <a:extLst>
              <a:ext uri="{FF2B5EF4-FFF2-40B4-BE49-F238E27FC236}">
                <a16:creationId xmlns:a16="http://schemas.microsoft.com/office/drawing/2014/main" id="{2B527711-7E1E-0540-B23C-B51FA37EFDAE}"/>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87900" y="620713"/>
            <a:ext cx="4033838" cy="3455987"/>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188" name="Object 20">
            <a:extLst>
              <a:ext uri="{FF2B5EF4-FFF2-40B4-BE49-F238E27FC236}">
                <a16:creationId xmlns:a16="http://schemas.microsoft.com/office/drawing/2014/main" id="{4E4E4DBE-15BF-FF41-BFBF-E2FFE6EF55CB}"/>
              </a:ext>
            </a:extLst>
          </p:cNvPr>
          <p:cNvGraphicFramePr>
            <a:graphicFrameLocks noChangeAspect="1"/>
          </p:cNvGraphicFramePr>
          <p:nvPr>
            <p:ph sz="quarter" idx="2"/>
          </p:nvPr>
        </p:nvGraphicFramePr>
        <p:xfrm>
          <a:off x="395288" y="620713"/>
          <a:ext cx="4032250" cy="3455987"/>
        </p:xfrm>
        <a:graphic>
          <a:graphicData uri="http://schemas.openxmlformats.org/presentationml/2006/ole">
            <mc:AlternateContent xmlns:mc="http://schemas.openxmlformats.org/markup-compatibility/2006">
              <mc:Choice xmlns:v="urn:schemas-microsoft-com:vml" Requires="v">
                <p:oleObj spid="_x0000_s7217" name="Photo Editor Photo" r:id="rId4" imgW="3810000" imgH="3041650" progId="MSPhotoEd.3">
                  <p:embed/>
                </p:oleObj>
              </mc:Choice>
              <mc:Fallback>
                <p:oleObj name="Photo Editor Photo" r:id="rId4" imgW="3810000" imgH="3041650" progId="MSPhotoEd.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20573" t="8057" r="5481" b="8542"/>
                      <a:stretch>
                        <a:fillRect/>
                      </a:stretch>
                    </p:blipFill>
                    <p:spPr bwMode="auto">
                      <a:xfrm>
                        <a:off x="395288" y="620713"/>
                        <a:ext cx="4032250" cy="3455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2">
            <a:extLst>
              <a:ext uri="{FF2B5EF4-FFF2-40B4-BE49-F238E27FC236}">
                <a16:creationId xmlns:a16="http://schemas.microsoft.com/office/drawing/2014/main" id="{FE8570E6-1E41-2D40-8471-DD7EB79A5B31}"/>
              </a:ext>
            </a:extLst>
          </p:cNvPr>
          <p:cNvSpPr txBox="1">
            <a:spLocks noChangeArrowheads="1"/>
          </p:cNvSpPr>
          <p:nvPr/>
        </p:nvSpPr>
        <p:spPr bwMode="auto">
          <a:xfrm>
            <a:off x="4716463" y="4076700"/>
            <a:ext cx="4103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"Cat and Mouse” tactics in the Individual Sprint </a:t>
            </a:r>
          </a:p>
        </p:txBody>
      </p:sp>
      <p:sp>
        <p:nvSpPr>
          <p:cNvPr id="7181" name="Rectangle 13">
            <a:extLst>
              <a:ext uri="{FF2B5EF4-FFF2-40B4-BE49-F238E27FC236}">
                <a16:creationId xmlns:a16="http://schemas.microsoft.com/office/drawing/2014/main" id="{BFD420AA-7A7E-1F4A-98DB-5DBDC8077493}"/>
              </a:ext>
            </a:extLst>
          </p:cNvPr>
          <p:cNvSpPr>
            <a:spLocks noChangeArrowheads="1"/>
          </p:cNvSpPr>
          <p:nvPr/>
        </p:nvSpPr>
        <p:spPr bwMode="auto">
          <a:xfrm>
            <a:off x="250825" y="4652963"/>
            <a:ext cx="86423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AU" altLang="en-US"/>
              <a:t>Cycling</a:t>
            </a:r>
            <a:endParaRPr lang="en-AU" altLang="en-US" sz="1600"/>
          </a:p>
          <a:p>
            <a:r>
              <a:rPr lang="en-AU" altLang="en-US" sz="1600"/>
              <a:t>The frame of the bicycles and the wheels are made from carbon fibre, an extremely strong and light material. This results in weight reduction and superior acceleration compared to the standard tube framed bicycles .</a:t>
            </a:r>
          </a:p>
          <a:p>
            <a:r>
              <a:rPr lang="en-AU" altLang="en-US" sz="1600"/>
              <a:t>Helmets are designed to be aerodynamic with a pointed ‘tail’ which is designed to reduce helmet drag.</a:t>
            </a:r>
          </a:p>
          <a:p>
            <a:endParaRPr lang="en-AU" altLang="en-US"/>
          </a:p>
        </p:txBody>
      </p:sp>
      <p:sp>
        <p:nvSpPr>
          <p:cNvPr id="7182" name="Text Box 14">
            <a:extLst>
              <a:ext uri="{FF2B5EF4-FFF2-40B4-BE49-F238E27FC236}">
                <a16:creationId xmlns:a16="http://schemas.microsoft.com/office/drawing/2014/main" id="{CB2F3AB5-8EA3-6D49-A9C6-8C4463EDE39C}"/>
              </a:ext>
            </a:extLst>
          </p:cNvPr>
          <p:cNvSpPr txBox="1">
            <a:spLocks noChangeArrowheads="1"/>
          </p:cNvSpPr>
          <p:nvPr/>
        </p:nvSpPr>
        <p:spPr bwMode="auto">
          <a:xfrm>
            <a:off x="250825" y="188913"/>
            <a:ext cx="374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7183" name="Text Box 15">
            <a:extLst>
              <a:ext uri="{FF2B5EF4-FFF2-40B4-BE49-F238E27FC236}">
                <a16:creationId xmlns:a16="http://schemas.microsoft.com/office/drawing/2014/main" id="{0E0C7DED-BA92-0E49-8FF9-78CE9B572CDA}"/>
              </a:ext>
            </a:extLst>
          </p:cNvPr>
          <p:cNvSpPr txBox="1">
            <a:spLocks noChangeArrowheads="1"/>
          </p:cNvSpPr>
          <p:nvPr/>
        </p:nvSpPr>
        <p:spPr bwMode="auto">
          <a:xfrm>
            <a:off x="4716463" y="18891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
        <p:nvSpPr>
          <p:cNvPr id="7184" name="Text Box 16">
            <a:extLst>
              <a:ext uri="{FF2B5EF4-FFF2-40B4-BE49-F238E27FC236}">
                <a16:creationId xmlns:a16="http://schemas.microsoft.com/office/drawing/2014/main" id="{C1123315-D38E-2444-91C5-A961EA203CE5}"/>
              </a:ext>
            </a:extLst>
          </p:cNvPr>
          <p:cNvSpPr txBox="1">
            <a:spLocks noChangeArrowheads="1"/>
          </p:cNvSpPr>
          <p:nvPr/>
        </p:nvSpPr>
        <p:spPr bwMode="auto">
          <a:xfrm>
            <a:off x="395288" y="4076700"/>
            <a:ext cx="403225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16, C2026</a:t>
            </a:r>
          </a:p>
          <a:p>
            <a:pPr>
              <a:spcBef>
                <a:spcPct val="50000"/>
              </a:spcBef>
            </a:pPr>
            <a:r>
              <a:rPr lang="en-AU" altLang="en-US" sz="1000"/>
              <a:t>Ploog finish 1000 Metre Sprint 1/4 finals Heat 2 R. Ploog (Aust) v J. Disney (USA). Ploog wins second heat.</a:t>
            </a:r>
          </a:p>
          <a:p>
            <a:pPr>
              <a:spcBef>
                <a:spcPct val="50000"/>
              </a:spcBef>
            </a:pPr>
            <a:endParaRPr lang="en-AU" altLang="en-US" sz="1000"/>
          </a:p>
          <a:p>
            <a:pPr>
              <a:spcBef>
                <a:spcPct val="50000"/>
              </a:spcBef>
            </a:pPr>
            <a:endParaRPr lang="en-AU" alt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710F847B-45A0-034A-81CB-F14B413C16EA}"/>
              </a:ext>
            </a:extLst>
          </p:cNvPr>
          <p:cNvSpPr>
            <a:spLocks noGrp="1"/>
          </p:cNvSpPr>
          <p:nvPr>
            <p:ph type="ftr" sz="quarter" idx="10"/>
          </p:nvPr>
        </p:nvSpPr>
        <p:spPr/>
        <p:txBody>
          <a:bodyPr/>
          <a:lstStyle/>
          <a:p>
            <a:r>
              <a:rPr lang="en-AU" altLang="en-US"/>
              <a:t>United through the Games - Integrated units © State of Victoria, 2005</a:t>
            </a:r>
          </a:p>
        </p:txBody>
      </p:sp>
      <p:sp>
        <p:nvSpPr>
          <p:cNvPr id="8196" name="Rectangle 4">
            <a:extLst>
              <a:ext uri="{FF2B5EF4-FFF2-40B4-BE49-F238E27FC236}">
                <a16:creationId xmlns:a16="http://schemas.microsoft.com/office/drawing/2014/main" id="{14313C78-0E0D-1742-8C32-283EA670ED52}"/>
              </a:ext>
            </a:extLst>
          </p:cNvPr>
          <p:cNvSpPr>
            <a:spLocks noGrp="1" noChangeArrowheads="1"/>
          </p:cNvSpPr>
          <p:nvPr>
            <p:ph type="body" sz="half" idx="3"/>
          </p:nvPr>
        </p:nvSpPr>
        <p:spPr>
          <a:xfrm>
            <a:off x="395288" y="5084763"/>
            <a:ext cx="8229600" cy="1184275"/>
          </a:xfrm>
        </p:spPr>
        <p:txBody>
          <a:bodyPr/>
          <a:lstStyle/>
          <a:p>
            <a:pPr algn="ctr">
              <a:buFontTx/>
              <a:buNone/>
            </a:pPr>
            <a:r>
              <a:rPr lang="en-AU" altLang="en-US" sz="2800"/>
              <a:t>High jump</a:t>
            </a:r>
          </a:p>
          <a:p>
            <a:r>
              <a:rPr lang="en-AU" altLang="en-US" sz="1600"/>
              <a:t>A soft foam mat is used for landing on compared to sand in the 1956 Olympics</a:t>
            </a:r>
          </a:p>
          <a:p>
            <a:r>
              <a:rPr lang="en-AU" altLang="en-US" sz="1600"/>
              <a:t>The high jump bars are made from glass-reinforced plastic or aluminium </a:t>
            </a:r>
          </a:p>
          <a:p>
            <a:pPr algn="ctr"/>
            <a:endParaRPr lang="en-AU" altLang="en-US" sz="1600"/>
          </a:p>
        </p:txBody>
      </p:sp>
      <p:pic>
        <p:nvPicPr>
          <p:cNvPr id="8200" name="Picture 8" descr="High Jump">
            <a:extLst>
              <a:ext uri="{FF2B5EF4-FFF2-40B4-BE49-F238E27FC236}">
                <a16:creationId xmlns:a16="http://schemas.microsoft.com/office/drawing/2014/main" id="{5D6DC5DA-6B3C-D047-AF64-5020D5262C2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59338" y="836613"/>
            <a:ext cx="3816350" cy="2952750"/>
          </a:xfrm>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10" descr="High jump mat">
            <a:extLst>
              <a:ext uri="{FF2B5EF4-FFF2-40B4-BE49-F238E27FC236}">
                <a16:creationId xmlns:a16="http://schemas.microsoft.com/office/drawing/2014/main" id="{413CBC0B-998F-134B-95F3-7D58B87FE78B}"/>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0425" y="3716338"/>
            <a:ext cx="2808288" cy="927100"/>
          </a:xfrm>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5" name="Text Box 13">
            <a:extLst>
              <a:ext uri="{FF2B5EF4-FFF2-40B4-BE49-F238E27FC236}">
                <a16:creationId xmlns:a16="http://schemas.microsoft.com/office/drawing/2014/main" id="{34170466-4C6D-E048-AE24-1BB3BAB8B7B8}"/>
              </a:ext>
            </a:extLst>
          </p:cNvPr>
          <p:cNvSpPr txBox="1">
            <a:spLocks noChangeArrowheads="1"/>
          </p:cNvSpPr>
          <p:nvPr/>
        </p:nvSpPr>
        <p:spPr bwMode="auto">
          <a:xfrm>
            <a:off x="250825" y="4581525"/>
            <a:ext cx="424973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6, A279</a:t>
            </a:r>
          </a:p>
          <a:p>
            <a:pPr fontAlgn="ctr"/>
            <a:r>
              <a:rPr lang="en-AU" altLang="en-US" sz="1000"/>
              <a:t>High jump 328 V. Sitkine of USSR qualifies 6'  3-1/2"</a:t>
            </a:r>
          </a:p>
          <a:p>
            <a:pPr>
              <a:spcBef>
                <a:spcPct val="50000"/>
              </a:spcBef>
            </a:pPr>
            <a:endParaRPr lang="en-AU" altLang="en-US" sz="1000"/>
          </a:p>
          <a:p>
            <a:pPr>
              <a:spcBef>
                <a:spcPct val="50000"/>
              </a:spcBef>
            </a:pPr>
            <a:endParaRPr lang="en-AU" altLang="en-US" sz="1000"/>
          </a:p>
          <a:p>
            <a:pPr>
              <a:spcBef>
                <a:spcPct val="50000"/>
              </a:spcBef>
            </a:pPr>
            <a:endParaRPr lang="en-AU" altLang="en-US" sz="1000"/>
          </a:p>
        </p:txBody>
      </p:sp>
      <p:sp>
        <p:nvSpPr>
          <p:cNvPr id="8206" name="Text Box 14">
            <a:extLst>
              <a:ext uri="{FF2B5EF4-FFF2-40B4-BE49-F238E27FC236}">
                <a16:creationId xmlns:a16="http://schemas.microsoft.com/office/drawing/2014/main" id="{58461E17-E3DD-E248-8AF4-38F197CA2726}"/>
              </a:ext>
            </a:extLst>
          </p:cNvPr>
          <p:cNvSpPr txBox="1">
            <a:spLocks noChangeArrowheads="1"/>
          </p:cNvSpPr>
          <p:nvPr/>
        </p:nvSpPr>
        <p:spPr bwMode="auto">
          <a:xfrm>
            <a:off x="323850" y="404813"/>
            <a:ext cx="374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8207" name="Text Box 15">
            <a:extLst>
              <a:ext uri="{FF2B5EF4-FFF2-40B4-BE49-F238E27FC236}">
                <a16:creationId xmlns:a16="http://schemas.microsoft.com/office/drawing/2014/main" id="{D24509CB-E5C9-F24D-93B2-D5C9EB4FB87E}"/>
              </a:ext>
            </a:extLst>
          </p:cNvPr>
          <p:cNvSpPr txBox="1">
            <a:spLocks noChangeArrowheads="1"/>
          </p:cNvSpPr>
          <p:nvPr/>
        </p:nvSpPr>
        <p:spPr bwMode="auto">
          <a:xfrm>
            <a:off x="4859338" y="40481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
        <p:nvSpPr>
          <p:cNvPr id="8208" name="Text Box 16">
            <a:extLst>
              <a:ext uri="{FF2B5EF4-FFF2-40B4-BE49-F238E27FC236}">
                <a16:creationId xmlns:a16="http://schemas.microsoft.com/office/drawing/2014/main" id="{24B7F357-C6B2-FD47-BDAF-5C0205353CFA}"/>
              </a:ext>
            </a:extLst>
          </p:cNvPr>
          <p:cNvSpPr txBox="1">
            <a:spLocks noChangeArrowheads="1"/>
          </p:cNvSpPr>
          <p:nvPr/>
        </p:nvSpPr>
        <p:spPr bwMode="auto">
          <a:xfrm>
            <a:off x="5940425" y="4652963"/>
            <a:ext cx="2735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Foam landing mat</a:t>
            </a:r>
          </a:p>
        </p:txBody>
      </p:sp>
      <p:graphicFrame>
        <p:nvGraphicFramePr>
          <p:cNvPr id="8209" name="Object 17">
            <a:extLst>
              <a:ext uri="{FF2B5EF4-FFF2-40B4-BE49-F238E27FC236}">
                <a16:creationId xmlns:a16="http://schemas.microsoft.com/office/drawing/2014/main" id="{2C2C4389-5C82-8847-8427-9E50FDB6E1B5}"/>
              </a:ext>
            </a:extLst>
          </p:cNvPr>
          <p:cNvGraphicFramePr>
            <a:graphicFrameLocks noChangeAspect="1"/>
          </p:cNvGraphicFramePr>
          <p:nvPr/>
        </p:nvGraphicFramePr>
        <p:xfrm>
          <a:off x="323850" y="836613"/>
          <a:ext cx="4249738" cy="3744912"/>
        </p:xfrm>
        <a:graphic>
          <a:graphicData uri="http://schemas.openxmlformats.org/presentationml/2006/ole">
            <mc:AlternateContent xmlns:mc="http://schemas.openxmlformats.org/markup-compatibility/2006">
              <mc:Choice xmlns:v="urn:schemas-microsoft-com:vml" Requires="v">
                <p:oleObj spid="_x0000_s8220" name="Photo Editor Photo" r:id="rId5" imgW="3810000" imgH="3067050" progId="MSPhotoEd.3">
                  <p:embed/>
                </p:oleObj>
              </mc:Choice>
              <mc:Fallback>
                <p:oleObj name="Photo Editor Photo" r:id="rId5" imgW="3810000" imgH="3067050" progId="MSPhotoEd.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l="8922" t="3131" r="1701" b="2974"/>
                      <a:stretch>
                        <a:fillRect/>
                      </a:stretch>
                    </p:blipFill>
                    <p:spPr bwMode="auto">
                      <a:xfrm>
                        <a:off x="323850" y="836613"/>
                        <a:ext cx="4249738" cy="3744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00C9CC6-879A-9B4E-AA1E-F65813A7303A}"/>
              </a:ext>
            </a:extLst>
          </p:cNvPr>
          <p:cNvSpPr>
            <a:spLocks noGrp="1"/>
          </p:cNvSpPr>
          <p:nvPr>
            <p:ph type="ftr" sz="quarter" idx="10"/>
          </p:nvPr>
        </p:nvSpPr>
        <p:spPr/>
        <p:txBody>
          <a:bodyPr/>
          <a:lstStyle/>
          <a:p>
            <a:r>
              <a:rPr lang="en-AU" altLang="en-US"/>
              <a:t>United through the Games - Integrated units © State of Victoria, 2005</a:t>
            </a:r>
          </a:p>
        </p:txBody>
      </p:sp>
      <p:sp>
        <p:nvSpPr>
          <p:cNvPr id="9220" name="Rectangle 4">
            <a:extLst>
              <a:ext uri="{FF2B5EF4-FFF2-40B4-BE49-F238E27FC236}">
                <a16:creationId xmlns:a16="http://schemas.microsoft.com/office/drawing/2014/main" id="{5DE57A22-AE92-704E-A800-A44AE84A2871}"/>
              </a:ext>
            </a:extLst>
          </p:cNvPr>
          <p:cNvSpPr>
            <a:spLocks noGrp="1" noChangeArrowheads="1"/>
          </p:cNvSpPr>
          <p:nvPr>
            <p:ph type="body" sz="half" idx="3"/>
          </p:nvPr>
        </p:nvSpPr>
        <p:spPr>
          <a:xfrm>
            <a:off x="539750" y="4797425"/>
            <a:ext cx="8229600" cy="1655763"/>
          </a:xfrm>
        </p:spPr>
        <p:txBody>
          <a:bodyPr/>
          <a:lstStyle/>
          <a:p>
            <a:pPr algn="ctr">
              <a:lnSpc>
                <a:spcPct val="90000"/>
              </a:lnSpc>
              <a:buFontTx/>
              <a:buNone/>
            </a:pPr>
            <a:r>
              <a:rPr lang="en-AU" altLang="en-US"/>
              <a:t>Pole vault</a:t>
            </a:r>
          </a:p>
          <a:p>
            <a:pPr>
              <a:lnSpc>
                <a:spcPct val="90000"/>
              </a:lnSpc>
            </a:pPr>
            <a:r>
              <a:rPr lang="en-AU" altLang="en-US" sz="1800"/>
              <a:t>The pole is made up of carbon fibre and fibre-glass and is designed to be able to bend and take the weight of the athlete. </a:t>
            </a:r>
          </a:p>
          <a:p>
            <a:pPr>
              <a:lnSpc>
                <a:spcPct val="90000"/>
              </a:lnSpc>
            </a:pPr>
            <a:r>
              <a:rPr lang="en-AU" altLang="en-US" sz="1800"/>
              <a:t>The landing pit is padded with a thick soft mat to cushion the impact of landing compared to the sand bags in the 1956 Olympics. </a:t>
            </a:r>
          </a:p>
        </p:txBody>
      </p:sp>
      <p:sp>
        <p:nvSpPr>
          <p:cNvPr id="9224" name="Text Box 8">
            <a:extLst>
              <a:ext uri="{FF2B5EF4-FFF2-40B4-BE49-F238E27FC236}">
                <a16:creationId xmlns:a16="http://schemas.microsoft.com/office/drawing/2014/main" id="{DD72CA15-3776-B948-914E-3A59CF9EEAE3}"/>
              </a:ext>
            </a:extLst>
          </p:cNvPr>
          <p:cNvSpPr txBox="1">
            <a:spLocks noChangeArrowheads="1"/>
          </p:cNvSpPr>
          <p:nvPr/>
        </p:nvSpPr>
        <p:spPr bwMode="auto">
          <a:xfrm>
            <a:off x="395288" y="4724400"/>
            <a:ext cx="38893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8, A665</a:t>
            </a:r>
          </a:p>
          <a:p>
            <a:pPr>
              <a:spcBef>
                <a:spcPct val="50000"/>
              </a:spcBef>
            </a:pPr>
            <a:endParaRPr lang="en-AU" altLang="en-US" sz="1000"/>
          </a:p>
        </p:txBody>
      </p:sp>
      <p:pic>
        <p:nvPicPr>
          <p:cNvPr id="9226" name="Picture 10" descr="Pole Vault ">
            <a:extLst>
              <a:ext uri="{FF2B5EF4-FFF2-40B4-BE49-F238E27FC236}">
                <a16:creationId xmlns:a16="http://schemas.microsoft.com/office/drawing/2014/main" id="{3C9A4075-EA9D-DE4C-9349-DD007D31720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3438" y="692150"/>
            <a:ext cx="4103687" cy="3259138"/>
          </a:xfrm>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9" name="Text Box 13">
            <a:extLst>
              <a:ext uri="{FF2B5EF4-FFF2-40B4-BE49-F238E27FC236}">
                <a16:creationId xmlns:a16="http://schemas.microsoft.com/office/drawing/2014/main" id="{BC6A928A-8FCB-4747-8B3B-D54EC628FA80}"/>
              </a:ext>
            </a:extLst>
          </p:cNvPr>
          <p:cNvSpPr txBox="1">
            <a:spLocks noChangeArrowheads="1"/>
          </p:cNvSpPr>
          <p:nvPr/>
        </p:nvSpPr>
        <p:spPr bwMode="auto">
          <a:xfrm>
            <a:off x="395288" y="260350"/>
            <a:ext cx="374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9230" name="Text Box 14">
            <a:extLst>
              <a:ext uri="{FF2B5EF4-FFF2-40B4-BE49-F238E27FC236}">
                <a16:creationId xmlns:a16="http://schemas.microsoft.com/office/drawing/2014/main" id="{893A74D8-64FF-9441-89F0-A46D8736FFCD}"/>
              </a:ext>
            </a:extLst>
          </p:cNvPr>
          <p:cNvSpPr txBox="1">
            <a:spLocks noChangeArrowheads="1"/>
          </p:cNvSpPr>
          <p:nvPr/>
        </p:nvSpPr>
        <p:spPr bwMode="auto">
          <a:xfrm>
            <a:off x="4643438" y="260350"/>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pic>
        <p:nvPicPr>
          <p:cNvPr id="9233" name="Picture 17" descr="Landing pit ">
            <a:extLst>
              <a:ext uri="{FF2B5EF4-FFF2-40B4-BE49-F238E27FC236}">
                <a16:creationId xmlns:a16="http://schemas.microsoft.com/office/drawing/2014/main" id="{E356354A-1FD5-3A47-93E9-21DFE82F8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644900"/>
            <a:ext cx="2374900" cy="1023938"/>
          </a:xfrm>
          <a:prstGeom prst="rect">
            <a:avLst/>
          </a:prstGeom>
          <a:noFill/>
          <a:extLst>
            <a:ext uri="{909E8E84-426E-40DD-AFC4-6F175D3DCCD1}">
              <a14:hiddenFill xmlns:a14="http://schemas.microsoft.com/office/drawing/2010/main">
                <a:solidFill>
                  <a:srgbClr val="FFFFFF"/>
                </a:solidFill>
              </a14:hiddenFill>
            </a:ext>
          </a:extLst>
        </p:spPr>
      </p:pic>
      <p:sp>
        <p:nvSpPr>
          <p:cNvPr id="9234" name="Text Box 18">
            <a:extLst>
              <a:ext uri="{FF2B5EF4-FFF2-40B4-BE49-F238E27FC236}">
                <a16:creationId xmlns:a16="http://schemas.microsoft.com/office/drawing/2014/main" id="{8A323755-8491-B64D-BBE7-83B1E76C1358}"/>
              </a:ext>
            </a:extLst>
          </p:cNvPr>
          <p:cNvSpPr txBox="1">
            <a:spLocks noChangeArrowheads="1"/>
          </p:cNvSpPr>
          <p:nvPr/>
        </p:nvSpPr>
        <p:spPr bwMode="auto">
          <a:xfrm>
            <a:off x="6516688" y="4652963"/>
            <a:ext cx="2305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Modern landing pit</a:t>
            </a:r>
          </a:p>
        </p:txBody>
      </p:sp>
      <p:graphicFrame>
        <p:nvGraphicFramePr>
          <p:cNvPr id="9235" name="Object 19">
            <a:extLst>
              <a:ext uri="{FF2B5EF4-FFF2-40B4-BE49-F238E27FC236}">
                <a16:creationId xmlns:a16="http://schemas.microsoft.com/office/drawing/2014/main" id="{92E40207-EBD4-A24F-A69D-8740DB97BE4D}"/>
              </a:ext>
            </a:extLst>
          </p:cNvPr>
          <p:cNvGraphicFramePr>
            <a:graphicFrameLocks noChangeAspect="1"/>
          </p:cNvGraphicFramePr>
          <p:nvPr>
            <p:ph sz="quarter" idx="1"/>
          </p:nvPr>
        </p:nvGraphicFramePr>
        <p:xfrm>
          <a:off x="395288" y="692150"/>
          <a:ext cx="3816350" cy="4032250"/>
        </p:xfrm>
        <a:graphic>
          <a:graphicData uri="http://schemas.openxmlformats.org/presentationml/2006/ole">
            <mc:AlternateContent xmlns:mc="http://schemas.openxmlformats.org/markup-compatibility/2006">
              <mc:Choice xmlns:v="urn:schemas-microsoft-com:vml" Requires="v">
                <p:oleObj spid="_x0000_s9236" name="Photo Editor Photo" r:id="rId5" imgW="3079750" imgH="3810000" progId="MSPhotoEd.3">
                  <p:embed/>
                </p:oleObj>
              </mc:Choice>
              <mc:Fallback>
                <p:oleObj name="Photo Editor Photo" r:id="rId5" imgW="3079750" imgH="3810000" progId="MSPhotoEd.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l="9834" t="5292" r="6625" b="3465"/>
                      <a:stretch>
                        <a:fillRect/>
                      </a:stretch>
                    </p:blipFill>
                    <p:spPr bwMode="auto">
                      <a:xfrm>
                        <a:off x="395288" y="692150"/>
                        <a:ext cx="3816350" cy="4032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a:extLst>
              <a:ext uri="{FF2B5EF4-FFF2-40B4-BE49-F238E27FC236}">
                <a16:creationId xmlns:a16="http://schemas.microsoft.com/office/drawing/2014/main" id="{372B5A47-18E2-8142-99AE-1DE4394C8A81}"/>
              </a:ext>
            </a:extLst>
          </p:cNvPr>
          <p:cNvSpPr>
            <a:spLocks noGrp="1"/>
          </p:cNvSpPr>
          <p:nvPr>
            <p:ph type="ftr" sz="quarter" idx="10"/>
          </p:nvPr>
        </p:nvSpPr>
        <p:spPr/>
        <p:txBody>
          <a:bodyPr/>
          <a:lstStyle/>
          <a:p>
            <a:r>
              <a:rPr lang="en-AU" altLang="en-US"/>
              <a:t>United through the Games - Integrated units © State of Victoria, 2005</a:t>
            </a:r>
          </a:p>
        </p:txBody>
      </p:sp>
      <p:sp>
        <p:nvSpPr>
          <p:cNvPr id="13314" name="Rectangle 2">
            <a:extLst>
              <a:ext uri="{FF2B5EF4-FFF2-40B4-BE49-F238E27FC236}">
                <a16:creationId xmlns:a16="http://schemas.microsoft.com/office/drawing/2014/main" id="{05EC61BC-C0DE-ED47-9020-8FB2CFF08AD3}"/>
              </a:ext>
            </a:extLst>
          </p:cNvPr>
          <p:cNvSpPr>
            <a:spLocks noGrp="1" noChangeArrowheads="1"/>
          </p:cNvSpPr>
          <p:nvPr>
            <p:ph type="body" sz="half" idx="3"/>
          </p:nvPr>
        </p:nvSpPr>
        <p:spPr>
          <a:xfrm>
            <a:off x="395288" y="4770438"/>
            <a:ext cx="8229600" cy="2087562"/>
          </a:xfrm>
        </p:spPr>
        <p:txBody>
          <a:bodyPr/>
          <a:lstStyle/>
          <a:p>
            <a:pPr algn="ctr">
              <a:buFontTx/>
              <a:buNone/>
            </a:pPr>
            <a:r>
              <a:rPr lang="en-AU" altLang="en-US" sz="2800"/>
              <a:t>Boxing</a:t>
            </a:r>
          </a:p>
          <a:p>
            <a:r>
              <a:rPr lang="en-AU" altLang="en-US" sz="1600"/>
              <a:t>A cushioned, soft leather helmet is used as a head guard. It is a compulsory part of the clothing and is designed to provide additional protection from head blows. </a:t>
            </a:r>
          </a:p>
          <a:p>
            <a:r>
              <a:rPr lang="en-AU" altLang="en-US" sz="1600"/>
              <a:t>The gloves have a white area that shows the striking surface. </a:t>
            </a:r>
          </a:p>
        </p:txBody>
      </p:sp>
      <p:sp>
        <p:nvSpPr>
          <p:cNvPr id="13316" name="Text Box 4">
            <a:extLst>
              <a:ext uri="{FF2B5EF4-FFF2-40B4-BE49-F238E27FC236}">
                <a16:creationId xmlns:a16="http://schemas.microsoft.com/office/drawing/2014/main" id="{04F6969F-918E-C24F-B574-91751F671489}"/>
              </a:ext>
            </a:extLst>
          </p:cNvPr>
          <p:cNvSpPr txBox="1">
            <a:spLocks noChangeArrowheads="1"/>
          </p:cNvSpPr>
          <p:nvPr/>
        </p:nvSpPr>
        <p:spPr bwMode="auto">
          <a:xfrm>
            <a:off x="395288" y="4076700"/>
            <a:ext cx="38893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9, A770</a:t>
            </a:r>
          </a:p>
          <a:p>
            <a:pPr>
              <a:spcBef>
                <a:spcPct val="50000"/>
              </a:spcBef>
            </a:pPr>
            <a:r>
              <a:rPr lang="en-AU" altLang="en-US" sz="1000"/>
              <a:t>Boxing - J. Shaw (76, USA) vs. M. Carlos (79, Australia). Shaw won on points. </a:t>
            </a:r>
          </a:p>
          <a:p>
            <a:pPr>
              <a:spcBef>
                <a:spcPct val="50000"/>
              </a:spcBef>
            </a:pPr>
            <a:endParaRPr lang="en-AU" altLang="en-US" sz="1000"/>
          </a:p>
        </p:txBody>
      </p:sp>
      <p:pic>
        <p:nvPicPr>
          <p:cNvPr id="13321" name="Picture 9" descr="VPRS 10742/P1 Photograph Collection, unit 9, A770">
            <a:extLst>
              <a:ext uri="{FF2B5EF4-FFF2-40B4-BE49-F238E27FC236}">
                <a16:creationId xmlns:a16="http://schemas.microsoft.com/office/drawing/2014/main" id="{0AA87E86-4F5E-E24A-B589-2E15D8316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0" t="14496" r="6662" b="4346"/>
          <a:stretch>
            <a:fillRect/>
          </a:stretch>
        </p:blipFill>
        <p:spPr bwMode="auto">
          <a:xfrm>
            <a:off x="250825" y="692150"/>
            <a:ext cx="4249738" cy="3384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3" name="Picture 11" descr="The boxer in red landing a punch to his opponent's body ">
            <a:extLst>
              <a:ext uri="{FF2B5EF4-FFF2-40B4-BE49-F238E27FC236}">
                <a16:creationId xmlns:a16="http://schemas.microsoft.com/office/drawing/2014/main" id="{39A0A6AB-B84F-BA40-A899-6F7A6612A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92150"/>
            <a:ext cx="4032250" cy="3384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25" name="Text Box 13">
            <a:extLst>
              <a:ext uri="{FF2B5EF4-FFF2-40B4-BE49-F238E27FC236}">
                <a16:creationId xmlns:a16="http://schemas.microsoft.com/office/drawing/2014/main" id="{D9C3E1BC-2789-B548-944D-7B249E9413A5}"/>
              </a:ext>
            </a:extLst>
          </p:cNvPr>
          <p:cNvSpPr txBox="1">
            <a:spLocks noChangeArrowheads="1"/>
          </p:cNvSpPr>
          <p:nvPr/>
        </p:nvSpPr>
        <p:spPr bwMode="auto">
          <a:xfrm>
            <a:off x="179388" y="260350"/>
            <a:ext cx="374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13326" name="Text Box 14">
            <a:extLst>
              <a:ext uri="{FF2B5EF4-FFF2-40B4-BE49-F238E27FC236}">
                <a16:creationId xmlns:a16="http://schemas.microsoft.com/office/drawing/2014/main" id="{6786DA46-B997-4341-B0CA-F55F438A68C7}"/>
              </a:ext>
            </a:extLst>
          </p:cNvPr>
          <p:cNvSpPr txBox="1">
            <a:spLocks noChangeArrowheads="1"/>
          </p:cNvSpPr>
          <p:nvPr/>
        </p:nvSpPr>
        <p:spPr bwMode="auto">
          <a:xfrm>
            <a:off x="4787900" y="260350"/>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3282128-F349-9C43-A26D-11AAE51AA1F9}"/>
              </a:ext>
            </a:extLst>
          </p:cNvPr>
          <p:cNvSpPr>
            <a:spLocks noGrp="1"/>
          </p:cNvSpPr>
          <p:nvPr>
            <p:ph type="ftr" sz="quarter" idx="10"/>
          </p:nvPr>
        </p:nvSpPr>
        <p:spPr/>
        <p:txBody>
          <a:bodyPr/>
          <a:lstStyle/>
          <a:p>
            <a:r>
              <a:rPr lang="en-AU" altLang="en-US"/>
              <a:t>United through the Games - Integrated units © State of Victoria, 2005</a:t>
            </a:r>
          </a:p>
        </p:txBody>
      </p:sp>
      <p:sp>
        <p:nvSpPr>
          <p:cNvPr id="14338" name="Rectangle 2">
            <a:extLst>
              <a:ext uri="{FF2B5EF4-FFF2-40B4-BE49-F238E27FC236}">
                <a16:creationId xmlns:a16="http://schemas.microsoft.com/office/drawing/2014/main" id="{1F40F58C-F1E4-7849-A8A8-B770CF0D2A55}"/>
              </a:ext>
            </a:extLst>
          </p:cNvPr>
          <p:cNvSpPr>
            <a:spLocks noGrp="1" noChangeArrowheads="1"/>
          </p:cNvSpPr>
          <p:nvPr>
            <p:ph type="body" sz="half" idx="2"/>
          </p:nvPr>
        </p:nvSpPr>
        <p:spPr>
          <a:xfrm>
            <a:off x="468313" y="4437063"/>
            <a:ext cx="8229600" cy="1584325"/>
          </a:xfrm>
        </p:spPr>
        <p:txBody>
          <a:bodyPr/>
          <a:lstStyle/>
          <a:p>
            <a:pPr algn="ctr">
              <a:lnSpc>
                <a:spcPct val="90000"/>
              </a:lnSpc>
              <a:buFontTx/>
              <a:buNone/>
            </a:pPr>
            <a:r>
              <a:rPr lang="en-AU" altLang="en-US"/>
              <a:t>Javelin</a:t>
            </a:r>
          </a:p>
          <a:p>
            <a:pPr>
              <a:lnSpc>
                <a:spcPct val="90000"/>
              </a:lnSpc>
            </a:pPr>
            <a:r>
              <a:rPr lang="en-AU" altLang="en-US" sz="1600"/>
              <a:t>Traditionally, javelins were solid wood with a metal head, but now they are made of hollow steel and fibreglass</a:t>
            </a:r>
          </a:p>
          <a:p>
            <a:pPr>
              <a:lnSpc>
                <a:spcPct val="90000"/>
              </a:lnSpc>
            </a:pPr>
            <a:r>
              <a:rPr lang="en-AU" altLang="en-US" sz="1600"/>
              <a:t>Javelins were changed by moving the centre of gravity closer to the head. This caused the head to dip down faster and made the sport safer with fewer flat landings. </a:t>
            </a:r>
          </a:p>
        </p:txBody>
      </p:sp>
      <p:sp>
        <p:nvSpPr>
          <p:cNvPr id="14339" name="Text Box 3">
            <a:extLst>
              <a:ext uri="{FF2B5EF4-FFF2-40B4-BE49-F238E27FC236}">
                <a16:creationId xmlns:a16="http://schemas.microsoft.com/office/drawing/2014/main" id="{A2659AF5-4974-C641-B785-0816C0080ABA}"/>
              </a:ext>
            </a:extLst>
          </p:cNvPr>
          <p:cNvSpPr txBox="1">
            <a:spLocks noChangeArrowheads="1"/>
          </p:cNvSpPr>
          <p:nvPr/>
        </p:nvSpPr>
        <p:spPr bwMode="auto">
          <a:xfrm>
            <a:off x="539750" y="4005263"/>
            <a:ext cx="38893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000"/>
              <a:t>PROV, VPRS 10742/P0, Unit 11, B1127</a:t>
            </a:r>
          </a:p>
          <a:p>
            <a:pPr>
              <a:spcBef>
                <a:spcPct val="50000"/>
              </a:spcBef>
            </a:pPr>
            <a:endParaRPr lang="en-AU" altLang="en-US" sz="1000"/>
          </a:p>
        </p:txBody>
      </p:sp>
      <p:pic>
        <p:nvPicPr>
          <p:cNvPr id="14343" name="Picture 7" descr="VPRS 10742/P1 Photograph Collection, unit 10, B1127">
            <a:extLst>
              <a:ext uri="{FF2B5EF4-FFF2-40B4-BE49-F238E27FC236}">
                <a16:creationId xmlns:a16="http://schemas.microsoft.com/office/drawing/2014/main" id="{2AB26B2E-F6D2-8E41-983B-201FCA03327D}"/>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9767" t="6450" r="5150" b="11481"/>
          <a:stretch>
            <a:fillRect/>
          </a:stretch>
        </p:blipFill>
        <p:spPr>
          <a:xfrm>
            <a:off x="323850" y="765175"/>
            <a:ext cx="4251325" cy="32194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51" name="Picture 15" descr="Javelin">
            <a:extLst>
              <a:ext uri="{FF2B5EF4-FFF2-40B4-BE49-F238E27FC236}">
                <a16:creationId xmlns:a16="http://schemas.microsoft.com/office/drawing/2014/main" id="{762D1334-3A22-DB4C-BA19-65CB6B69A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765175"/>
            <a:ext cx="3997325" cy="3240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2" name="Text Box 16">
            <a:extLst>
              <a:ext uri="{FF2B5EF4-FFF2-40B4-BE49-F238E27FC236}">
                <a16:creationId xmlns:a16="http://schemas.microsoft.com/office/drawing/2014/main" id="{8EB8BFAF-77D4-8D46-9929-AF04F4A10E07}"/>
              </a:ext>
            </a:extLst>
          </p:cNvPr>
          <p:cNvSpPr txBox="1">
            <a:spLocks noChangeArrowheads="1"/>
          </p:cNvSpPr>
          <p:nvPr/>
        </p:nvSpPr>
        <p:spPr bwMode="auto">
          <a:xfrm>
            <a:off x="25082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14353" name="Text Box 17">
            <a:extLst>
              <a:ext uri="{FF2B5EF4-FFF2-40B4-BE49-F238E27FC236}">
                <a16:creationId xmlns:a16="http://schemas.microsoft.com/office/drawing/2014/main" id="{57B20694-1233-6E40-811D-179BEC4F2688}"/>
              </a:ext>
            </a:extLst>
          </p:cNvPr>
          <p:cNvSpPr txBox="1">
            <a:spLocks noChangeArrowheads="1"/>
          </p:cNvSpPr>
          <p:nvPr/>
        </p:nvSpPr>
        <p:spPr bwMode="auto">
          <a:xfrm>
            <a:off x="4859338" y="333375"/>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id="{07F95DC4-4C7D-3B46-83C4-1B01DCDA04FB}"/>
              </a:ext>
            </a:extLst>
          </p:cNvPr>
          <p:cNvSpPr>
            <a:spLocks noGrp="1"/>
          </p:cNvSpPr>
          <p:nvPr>
            <p:ph type="ftr" sz="quarter" idx="10"/>
          </p:nvPr>
        </p:nvSpPr>
        <p:spPr/>
        <p:txBody>
          <a:bodyPr/>
          <a:lstStyle/>
          <a:p>
            <a:r>
              <a:rPr lang="en-AU" altLang="en-US"/>
              <a:t>United through the Games - Integrated units © State of Victoria, 2005</a:t>
            </a:r>
          </a:p>
        </p:txBody>
      </p:sp>
      <p:pic>
        <p:nvPicPr>
          <p:cNvPr id="17418" name="Picture 10" descr="A leap over the Vault">
            <a:extLst>
              <a:ext uri="{FF2B5EF4-FFF2-40B4-BE49-F238E27FC236}">
                <a16:creationId xmlns:a16="http://schemas.microsoft.com/office/drawing/2014/main" id="{1347F375-A492-6948-8167-92E0CEBDE835}"/>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51500" y="549275"/>
            <a:ext cx="3097213" cy="4319588"/>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a:extLst>
              <a:ext uri="{FF2B5EF4-FFF2-40B4-BE49-F238E27FC236}">
                <a16:creationId xmlns:a16="http://schemas.microsoft.com/office/drawing/2014/main" id="{D86EF94A-34E7-564D-9322-80751D6BCC37}"/>
              </a:ext>
            </a:extLst>
          </p:cNvPr>
          <p:cNvSpPr>
            <a:spLocks noGrp="1" noChangeArrowheads="1"/>
          </p:cNvSpPr>
          <p:nvPr>
            <p:ph type="body" sz="half" idx="3"/>
          </p:nvPr>
        </p:nvSpPr>
        <p:spPr>
          <a:xfrm>
            <a:off x="323850" y="4221163"/>
            <a:ext cx="5040313" cy="1295400"/>
          </a:xfrm>
        </p:spPr>
        <p:txBody>
          <a:bodyPr/>
          <a:lstStyle/>
          <a:p>
            <a:pPr algn="ctr">
              <a:buFontTx/>
              <a:buNone/>
            </a:pPr>
            <a:r>
              <a:rPr lang="en-AU" altLang="en-US" sz="2800"/>
              <a:t>Gymnastics – Vault</a:t>
            </a:r>
          </a:p>
          <a:p>
            <a:r>
              <a:rPr lang="en-AU" altLang="en-US" sz="1600"/>
              <a:t>The Pegases vault table has a full wide push-off area, protective padding, easy-to-operate height adjustment and is suitable for men and women.</a:t>
            </a:r>
          </a:p>
        </p:txBody>
      </p:sp>
      <p:sp>
        <p:nvSpPr>
          <p:cNvPr id="17411" name="Text Box 3">
            <a:extLst>
              <a:ext uri="{FF2B5EF4-FFF2-40B4-BE49-F238E27FC236}">
                <a16:creationId xmlns:a16="http://schemas.microsoft.com/office/drawing/2014/main" id="{1944E987-E503-664F-8064-6420A787F6FB}"/>
              </a:ext>
            </a:extLst>
          </p:cNvPr>
          <p:cNvSpPr txBox="1">
            <a:spLocks noChangeArrowheads="1"/>
          </p:cNvSpPr>
          <p:nvPr/>
        </p:nvSpPr>
        <p:spPr bwMode="auto">
          <a:xfrm>
            <a:off x="684213" y="3644900"/>
            <a:ext cx="38893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PROV, VPRS 10742/P0, Unit 15, B1927</a:t>
            </a:r>
          </a:p>
          <a:p>
            <a:pPr fontAlgn="ctr"/>
            <a:r>
              <a:rPr lang="en-AU" altLang="en-US" sz="1000"/>
              <a:t>Gymnastics Elena Lagorara Italy horse vaulting</a:t>
            </a:r>
          </a:p>
          <a:p>
            <a:pPr>
              <a:spcBef>
                <a:spcPct val="50000"/>
              </a:spcBef>
            </a:pPr>
            <a:endParaRPr lang="en-AU" altLang="en-US" sz="1000"/>
          </a:p>
          <a:p>
            <a:pPr>
              <a:spcBef>
                <a:spcPct val="50000"/>
              </a:spcBef>
            </a:pPr>
            <a:endParaRPr lang="en-AU" altLang="en-US" sz="1000"/>
          </a:p>
          <a:p>
            <a:pPr>
              <a:spcBef>
                <a:spcPct val="50000"/>
              </a:spcBef>
            </a:pPr>
            <a:endParaRPr lang="en-AU" altLang="en-US" sz="1000"/>
          </a:p>
          <a:p>
            <a:pPr>
              <a:spcBef>
                <a:spcPct val="50000"/>
              </a:spcBef>
            </a:pPr>
            <a:endParaRPr lang="en-AU" altLang="en-US" sz="1000"/>
          </a:p>
          <a:p>
            <a:pPr>
              <a:spcBef>
                <a:spcPct val="50000"/>
              </a:spcBef>
            </a:pPr>
            <a:endParaRPr lang="en-AU" altLang="en-US" sz="1000"/>
          </a:p>
        </p:txBody>
      </p:sp>
      <p:sp>
        <p:nvSpPr>
          <p:cNvPr id="17421" name="Text Box 13">
            <a:extLst>
              <a:ext uri="{FF2B5EF4-FFF2-40B4-BE49-F238E27FC236}">
                <a16:creationId xmlns:a16="http://schemas.microsoft.com/office/drawing/2014/main" id="{96C370BF-0C98-F749-88A5-C4DF50A49A5B}"/>
              </a:ext>
            </a:extLst>
          </p:cNvPr>
          <p:cNvSpPr txBox="1">
            <a:spLocks noChangeArrowheads="1"/>
          </p:cNvSpPr>
          <p:nvPr/>
        </p:nvSpPr>
        <p:spPr bwMode="auto">
          <a:xfrm>
            <a:off x="323850" y="4354513"/>
            <a:ext cx="4535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7423" name="Text Box 15">
            <a:extLst>
              <a:ext uri="{FF2B5EF4-FFF2-40B4-BE49-F238E27FC236}">
                <a16:creationId xmlns:a16="http://schemas.microsoft.com/office/drawing/2014/main" id="{E91CEFB7-EBCC-C649-89B1-D34BA516F985}"/>
              </a:ext>
            </a:extLst>
          </p:cNvPr>
          <p:cNvSpPr txBox="1">
            <a:spLocks noChangeArrowheads="1"/>
          </p:cNvSpPr>
          <p:nvPr/>
        </p:nvSpPr>
        <p:spPr bwMode="auto">
          <a:xfrm>
            <a:off x="323850" y="188913"/>
            <a:ext cx="374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1956 Olympics</a:t>
            </a:r>
          </a:p>
        </p:txBody>
      </p:sp>
      <p:sp>
        <p:nvSpPr>
          <p:cNvPr id="17424" name="Text Box 16">
            <a:extLst>
              <a:ext uri="{FF2B5EF4-FFF2-40B4-BE49-F238E27FC236}">
                <a16:creationId xmlns:a16="http://schemas.microsoft.com/office/drawing/2014/main" id="{17E177D1-0639-5F4A-9F7C-6CB35DDDA315}"/>
              </a:ext>
            </a:extLst>
          </p:cNvPr>
          <p:cNvSpPr txBox="1">
            <a:spLocks noChangeArrowheads="1"/>
          </p:cNvSpPr>
          <p:nvPr/>
        </p:nvSpPr>
        <p:spPr bwMode="auto">
          <a:xfrm>
            <a:off x="5580063" y="18891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AU" altLang="en-US"/>
              <a:t>Now</a:t>
            </a:r>
          </a:p>
        </p:txBody>
      </p:sp>
      <p:sp>
        <p:nvSpPr>
          <p:cNvPr id="17425" name="Text Box 17">
            <a:extLst>
              <a:ext uri="{FF2B5EF4-FFF2-40B4-BE49-F238E27FC236}">
                <a16:creationId xmlns:a16="http://schemas.microsoft.com/office/drawing/2014/main" id="{386C40AC-0CAB-3045-80CA-A58A62DBD0AF}"/>
              </a:ext>
            </a:extLst>
          </p:cNvPr>
          <p:cNvSpPr txBox="1">
            <a:spLocks noChangeArrowheads="1"/>
          </p:cNvSpPr>
          <p:nvPr/>
        </p:nvSpPr>
        <p:spPr bwMode="auto">
          <a:xfrm>
            <a:off x="5724525" y="4868863"/>
            <a:ext cx="2735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a:t>Vault using the Pegases vault table</a:t>
            </a:r>
          </a:p>
        </p:txBody>
      </p:sp>
      <p:sp>
        <p:nvSpPr>
          <p:cNvPr id="17426" name="Text Box 18">
            <a:extLst>
              <a:ext uri="{FF2B5EF4-FFF2-40B4-BE49-F238E27FC236}">
                <a16:creationId xmlns:a16="http://schemas.microsoft.com/office/drawing/2014/main" id="{16354B7C-1CAB-3D4B-B59D-4964E4318E63}"/>
              </a:ext>
            </a:extLst>
          </p:cNvPr>
          <p:cNvSpPr txBox="1">
            <a:spLocks noChangeArrowheads="1"/>
          </p:cNvSpPr>
          <p:nvPr/>
        </p:nvSpPr>
        <p:spPr bwMode="auto">
          <a:xfrm>
            <a:off x="323850" y="5445125"/>
            <a:ext cx="84963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buFontTx/>
              <a:buChar char="•"/>
            </a:pPr>
            <a:r>
              <a:rPr lang="en-AU" altLang="en-US" sz="1600"/>
              <a:t>     The vault runway is made of carpet and foam layers and is used to reduce stress</a:t>
            </a:r>
          </a:p>
          <a:p>
            <a:pPr algn="l">
              <a:spcBef>
                <a:spcPct val="20000"/>
              </a:spcBef>
            </a:pPr>
            <a:r>
              <a:rPr lang="en-AU" altLang="en-US" sz="1600"/>
              <a:t>       injuries to the legs and feet.</a:t>
            </a:r>
          </a:p>
          <a:p>
            <a:pPr algn="l">
              <a:spcBef>
                <a:spcPct val="20000"/>
              </a:spcBef>
              <a:buFontTx/>
              <a:buChar char="•"/>
            </a:pPr>
            <a:r>
              <a:rPr lang="en-AU" altLang="en-US" sz="1600"/>
              <a:t>      Landing mats are made of foam and polyethylene and are designed to absorb impact</a:t>
            </a:r>
          </a:p>
          <a:p>
            <a:pPr algn="l">
              <a:spcBef>
                <a:spcPct val="20000"/>
              </a:spcBef>
            </a:pPr>
            <a:r>
              <a:rPr lang="en-AU" altLang="en-US" sz="1600"/>
              <a:t>       and force.</a:t>
            </a:r>
          </a:p>
          <a:p>
            <a:pPr algn="l">
              <a:spcBef>
                <a:spcPct val="50000"/>
              </a:spcBef>
              <a:buFontTx/>
              <a:buChar char="•"/>
            </a:pPr>
            <a:endParaRPr lang="en-AU" altLang="en-US" sz="1600"/>
          </a:p>
        </p:txBody>
      </p:sp>
      <p:graphicFrame>
        <p:nvGraphicFramePr>
          <p:cNvPr id="17427" name="Object 19">
            <a:extLst>
              <a:ext uri="{FF2B5EF4-FFF2-40B4-BE49-F238E27FC236}">
                <a16:creationId xmlns:a16="http://schemas.microsoft.com/office/drawing/2014/main" id="{51A7EEA9-EA68-6B4E-A3CC-AFB3118B026C}"/>
              </a:ext>
            </a:extLst>
          </p:cNvPr>
          <p:cNvGraphicFramePr>
            <a:graphicFrameLocks noChangeAspect="1"/>
          </p:cNvGraphicFramePr>
          <p:nvPr/>
        </p:nvGraphicFramePr>
        <p:xfrm>
          <a:off x="395288" y="549275"/>
          <a:ext cx="4537075" cy="3055938"/>
        </p:xfrm>
        <a:graphic>
          <a:graphicData uri="http://schemas.openxmlformats.org/presentationml/2006/ole">
            <mc:AlternateContent xmlns:mc="http://schemas.openxmlformats.org/markup-compatibility/2006">
              <mc:Choice xmlns:v="urn:schemas-microsoft-com:vml" Requires="v">
                <p:oleObj spid="_x0000_s17453" name="Photo Editor Photo" r:id="rId4" imgW="3810000" imgH="3035300" progId="MSPhotoEd.3">
                  <p:embed/>
                </p:oleObj>
              </mc:Choice>
              <mc:Fallback>
                <p:oleObj name="Photo Editor Photo" r:id="rId4" imgW="3810000" imgH="3035300" progId="MSPhotoEd.3">
                  <p:embed/>
                  <p:pic>
                    <p:nvPicPr>
                      <p:cNvPr id="0" name="Object 19"/>
                      <p:cNvPicPr>
                        <a:picLocks noChangeAspect="1" noChangeArrowheads="1"/>
                      </p:cNvPicPr>
                      <p:nvPr/>
                    </p:nvPicPr>
                    <p:blipFill>
                      <a:blip r:embed="rId5">
                        <a:lum contrast="6000"/>
                        <a:extLst>
                          <a:ext uri="{28A0092B-C50C-407E-A947-70E740481C1C}">
                            <a14:useLocalDpi xmlns:a14="http://schemas.microsoft.com/office/drawing/2010/main" val="0"/>
                          </a:ext>
                        </a:extLst>
                      </a:blip>
                      <a:srcRect l="23122" t="23091" r="4851" b="4823"/>
                      <a:stretch>
                        <a:fillRect/>
                      </a:stretch>
                    </p:blipFill>
                    <p:spPr bwMode="auto">
                      <a:xfrm>
                        <a:off x="395288" y="549275"/>
                        <a:ext cx="4537075" cy="3055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978</Words>
  <Application>Microsoft Macintosh PowerPoint</Application>
  <PresentationFormat>On-screen Show (4:3)</PresentationFormat>
  <Paragraphs>103</Paragraphs>
  <Slides>12</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5" baseType="lpstr">
      <vt:lpstr>Arial</vt:lpstr>
      <vt:lpstr>Default Design</vt:lpstr>
      <vt:lpstr>Microsoft Photo Editor 3.0 Photo</vt:lpstr>
      <vt:lpstr>Then and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Education, (DEET)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Nerida Anne Matthews</dc:creator>
  <cp:lastModifiedBy>Peter Batchelor</cp:lastModifiedBy>
  <cp:revision>112</cp:revision>
  <dcterms:created xsi:type="dcterms:W3CDTF">2005-07-04T00:27:29Z</dcterms:created>
  <dcterms:modified xsi:type="dcterms:W3CDTF">2019-12-15T23:05:31Z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-1748198741</vt:i4>
  </property>
  <property fmtid="{D5CDD505-2E9C-101B-9397-08002B2CF9AE}" pid="3" name="_EmailSubject">
    <vt:lpwstr>Then and now raw files</vt:lpwstr>
  </property>
  <property fmtid="{D5CDD505-2E9C-101B-9397-08002B2CF9AE}" pid="4" name="_AuthorEmail">
    <vt:lpwstr>martr@optusnet.com.au</vt:lpwstr>
  </property>
  <property fmtid="{D5CDD505-2E9C-101B-9397-08002B2CF9AE}" pid="5" name="_AuthorEmailDisplayName">
    <vt:lpwstr>Martin Richards</vt:lpwstr>
  </property>
</Properties>
</file>